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Poppins 1" charset="1" panose="00000500000000000000"/>
      <p:regular r:id="rId20"/>
    </p:embeddedFont>
    <p:embeddedFont>
      <p:font typeface="Poppins 1 Bold" charset="1" panose="00000800000000000000"/>
      <p:regular r:id="rId21"/>
    </p:embeddedFont>
    <p:embeddedFont>
      <p:font typeface="Poppins 1 Italics" charset="1" panose="00000500000000000000"/>
      <p:regular r:id="rId22"/>
    </p:embeddedFont>
    <p:embeddedFont>
      <p:font typeface="Poppins 1 Bold Italics" charset="1" panose="00000800000000000000"/>
      <p:regular r:id="rId23"/>
    </p:embeddedFont>
    <p:embeddedFont>
      <p:font typeface="Poppins 1 Thin" charset="1" panose="00000300000000000000"/>
      <p:regular r:id="rId24"/>
    </p:embeddedFont>
    <p:embeddedFont>
      <p:font typeface="Poppins 1 Thin Italics" charset="1" panose="00000300000000000000"/>
      <p:regular r:id="rId25"/>
    </p:embeddedFont>
    <p:embeddedFont>
      <p:font typeface="Poppins 1 Light" charset="1" panose="00000400000000000000"/>
      <p:regular r:id="rId26"/>
    </p:embeddedFont>
    <p:embeddedFont>
      <p:font typeface="Poppins 1 Light Italics" charset="1" panose="00000400000000000000"/>
      <p:regular r:id="rId27"/>
    </p:embeddedFont>
    <p:embeddedFont>
      <p:font typeface="Poppins 1 Medium" charset="1" panose="00000600000000000000"/>
      <p:regular r:id="rId28"/>
    </p:embeddedFont>
    <p:embeddedFont>
      <p:font typeface="Poppins 1 Medium Italics" charset="1" panose="00000600000000000000"/>
      <p:regular r:id="rId29"/>
    </p:embeddedFont>
    <p:embeddedFont>
      <p:font typeface="Poppins 1 Semi-Bold" charset="1" panose="00000700000000000000"/>
      <p:regular r:id="rId30"/>
    </p:embeddedFont>
    <p:embeddedFont>
      <p:font typeface="Poppins 1 Semi-Bold Italics" charset="1" panose="00000700000000000000"/>
      <p:regular r:id="rId31"/>
    </p:embeddedFont>
    <p:embeddedFont>
      <p:font typeface="Poppins 1 Ultra-Bold" charset="1" panose="00000900000000000000"/>
      <p:regular r:id="rId32"/>
    </p:embeddedFont>
    <p:embeddedFont>
      <p:font typeface="Poppins 1 Ultra-Bold Italics" charset="1" panose="00000900000000000000"/>
      <p:regular r:id="rId33"/>
    </p:embeddedFont>
    <p:embeddedFont>
      <p:font typeface="Poppins 1 Heavy" charset="1" panose="00000A00000000000000"/>
      <p:regular r:id="rId34"/>
    </p:embeddedFont>
    <p:embeddedFont>
      <p:font typeface="Poppins 1 Heavy Italics" charset="1" panose="00000A00000000000000"/>
      <p:regular r:id="rId35"/>
    </p:embeddedFont>
    <p:embeddedFont>
      <p:font typeface="Poppins 2" charset="1" panose="00000500000000000000"/>
      <p:regular r:id="rId36"/>
    </p:embeddedFont>
    <p:embeddedFont>
      <p:font typeface="Poppins 2 Bold" charset="1" panose="00000800000000000000"/>
      <p:regular r:id="rId37"/>
    </p:embeddedFont>
    <p:embeddedFont>
      <p:font typeface="Poppins 2 Italics" charset="1" panose="00000500000000000000"/>
      <p:regular r:id="rId38"/>
    </p:embeddedFont>
    <p:embeddedFont>
      <p:font typeface="Poppins 2 Bold Italics" charset="1" panose="00000800000000000000"/>
      <p:regular r:id="rId39"/>
    </p:embeddedFont>
    <p:embeddedFont>
      <p:font typeface="Poppins 2 Thin" charset="1" panose="00000300000000000000"/>
      <p:regular r:id="rId40"/>
    </p:embeddedFont>
    <p:embeddedFont>
      <p:font typeface="Poppins 2 Thin Italics" charset="1" panose="00000300000000000000"/>
      <p:regular r:id="rId41"/>
    </p:embeddedFont>
    <p:embeddedFont>
      <p:font typeface="Poppins 2 Extra-Light" charset="1" panose="00000300000000000000"/>
      <p:regular r:id="rId42"/>
    </p:embeddedFont>
    <p:embeddedFont>
      <p:font typeface="Poppins 2 Extra-Light Italics" charset="1" panose="00000300000000000000"/>
      <p:regular r:id="rId43"/>
    </p:embeddedFont>
    <p:embeddedFont>
      <p:font typeface="Poppins 2 Light" charset="1" panose="00000400000000000000"/>
      <p:regular r:id="rId44"/>
    </p:embeddedFont>
    <p:embeddedFont>
      <p:font typeface="Poppins 2 Light Italics" charset="1" panose="00000400000000000000"/>
      <p:regular r:id="rId45"/>
    </p:embeddedFont>
    <p:embeddedFont>
      <p:font typeface="Poppins 2 Medium" charset="1" panose="00000600000000000000"/>
      <p:regular r:id="rId46"/>
    </p:embeddedFont>
    <p:embeddedFont>
      <p:font typeface="Poppins 2 Medium Italics" charset="1" panose="00000600000000000000"/>
      <p:regular r:id="rId47"/>
    </p:embeddedFont>
    <p:embeddedFont>
      <p:font typeface="Poppins 2 Semi-Bold" charset="1" panose="00000700000000000000"/>
      <p:regular r:id="rId48"/>
    </p:embeddedFont>
    <p:embeddedFont>
      <p:font typeface="Poppins 2 Semi-Bold Italics" charset="1" panose="00000700000000000000"/>
      <p:regular r:id="rId49"/>
    </p:embeddedFont>
    <p:embeddedFont>
      <p:font typeface="Poppins 2 Ultra-Bold" charset="1" panose="00000900000000000000"/>
      <p:regular r:id="rId50"/>
    </p:embeddedFont>
    <p:embeddedFont>
      <p:font typeface="Poppins 2 Ultra-Bold Italics" charset="1" panose="00000900000000000000"/>
      <p:regular r:id="rId51"/>
    </p:embeddedFont>
    <p:embeddedFont>
      <p:font typeface="Poppins 2 Heavy" charset="1" panose="00000A00000000000000"/>
      <p:regular r:id="rId52"/>
    </p:embeddedFont>
    <p:embeddedFont>
      <p:font typeface="Poppins 2 Heavy Italics" charset="1" panose="00000A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143419" y="8163269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224837" y="3701213"/>
            <a:ext cx="12616379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latin typeface="Poppins 1 Bold"/>
              </a:rPr>
              <a:t>SYNTHETIC DATA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498801"/>
            <a:ext cx="3233337" cy="1012175"/>
          </a:xfrm>
          <a:custGeom>
            <a:avLst/>
            <a:gdLst/>
            <a:ahLst/>
            <a:cxnLst/>
            <a:rect r="r" b="b" t="t" l="l"/>
            <a:pathLst>
              <a:path h="1012175" w="3233337">
                <a:moveTo>
                  <a:pt x="0" y="0"/>
                </a:moveTo>
                <a:lnTo>
                  <a:pt x="3233337" y="0"/>
                </a:lnTo>
                <a:lnTo>
                  <a:pt x="3233337" y="1012175"/>
                </a:lnTo>
                <a:lnTo>
                  <a:pt x="0" y="101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8467" y="4691641"/>
            <a:ext cx="2568225" cy="2346716"/>
          </a:xfrm>
          <a:custGeom>
            <a:avLst/>
            <a:gdLst/>
            <a:ahLst/>
            <a:cxnLst/>
            <a:rect r="r" b="b" t="t" l="l"/>
            <a:pathLst>
              <a:path h="2346716" w="2568225">
                <a:moveTo>
                  <a:pt x="2568226" y="0"/>
                </a:moveTo>
                <a:lnTo>
                  <a:pt x="0" y="0"/>
                </a:lnTo>
                <a:lnTo>
                  <a:pt x="0" y="2346716"/>
                </a:lnTo>
                <a:lnTo>
                  <a:pt x="2568226" y="2346716"/>
                </a:lnTo>
                <a:lnTo>
                  <a:pt x="25682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447132"/>
            <a:ext cx="2513162" cy="998301"/>
          </a:xfrm>
          <a:custGeom>
            <a:avLst/>
            <a:gdLst/>
            <a:ahLst/>
            <a:cxnLst/>
            <a:rect r="r" b="b" t="t" l="l"/>
            <a:pathLst>
              <a:path h="998301" w="2513162">
                <a:moveTo>
                  <a:pt x="0" y="0"/>
                </a:moveTo>
                <a:lnTo>
                  <a:pt x="2513162" y="0"/>
                </a:lnTo>
                <a:lnTo>
                  <a:pt x="2513162" y="998302"/>
                </a:lnTo>
                <a:lnTo>
                  <a:pt x="0" y="99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930" r="0" b="-818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15728">
            <a:off x="4061157" y="5113676"/>
            <a:ext cx="4723804" cy="4706627"/>
          </a:xfrm>
          <a:custGeom>
            <a:avLst/>
            <a:gdLst/>
            <a:ahLst/>
            <a:cxnLst/>
            <a:rect r="r" b="b" t="t" l="l"/>
            <a:pathLst>
              <a:path h="4706627" w="4723804">
                <a:moveTo>
                  <a:pt x="0" y="0"/>
                </a:moveTo>
                <a:lnTo>
                  <a:pt x="4723804" y="0"/>
                </a:lnTo>
                <a:lnTo>
                  <a:pt x="4723804" y="4706627"/>
                </a:lnTo>
                <a:lnTo>
                  <a:pt x="0" y="470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684998">
            <a:off x="8676662" y="3470729"/>
            <a:ext cx="2026364" cy="2018995"/>
          </a:xfrm>
          <a:custGeom>
            <a:avLst/>
            <a:gdLst/>
            <a:ahLst/>
            <a:cxnLst/>
            <a:rect r="r" b="b" t="t" l="l"/>
            <a:pathLst>
              <a:path h="2018995" w="2026364">
                <a:moveTo>
                  <a:pt x="2026364" y="2018995"/>
                </a:moveTo>
                <a:lnTo>
                  <a:pt x="0" y="2018995"/>
                </a:lnTo>
                <a:lnTo>
                  <a:pt x="0" y="0"/>
                </a:lnTo>
                <a:lnTo>
                  <a:pt x="2026364" y="0"/>
                </a:lnTo>
                <a:lnTo>
                  <a:pt x="2026364" y="20189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4628605">
            <a:off x="3214319" y="3143494"/>
            <a:ext cx="2186473" cy="2178522"/>
          </a:xfrm>
          <a:custGeom>
            <a:avLst/>
            <a:gdLst/>
            <a:ahLst/>
            <a:cxnLst/>
            <a:rect r="r" b="b" t="t" l="l"/>
            <a:pathLst>
              <a:path h="2178522" w="2186473">
                <a:moveTo>
                  <a:pt x="2186472" y="2178522"/>
                </a:moveTo>
                <a:lnTo>
                  <a:pt x="0" y="2178522"/>
                </a:lnTo>
                <a:lnTo>
                  <a:pt x="0" y="0"/>
                </a:lnTo>
                <a:lnTo>
                  <a:pt x="2186472" y="0"/>
                </a:lnTo>
                <a:lnTo>
                  <a:pt x="2186472" y="2178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06617" y="-1374799"/>
            <a:ext cx="4837903" cy="12459384"/>
            <a:chOff x="0" y="0"/>
            <a:chExt cx="1274180" cy="3281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4180" cy="3281484"/>
            </a:xfrm>
            <a:custGeom>
              <a:avLst/>
              <a:gdLst/>
              <a:ahLst/>
              <a:cxnLst/>
              <a:rect r="r" b="b" t="t" l="l"/>
              <a:pathLst>
                <a:path h="3281484" w="1274180">
                  <a:moveTo>
                    <a:pt x="81613" y="0"/>
                  </a:moveTo>
                  <a:lnTo>
                    <a:pt x="1192567" y="0"/>
                  </a:lnTo>
                  <a:cubicBezTo>
                    <a:pt x="1237641" y="0"/>
                    <a:pt x="1274180" y="36540"/>
                    <a:pt x="1274180" y="81613"/>
                  </a:cubicBezTo>
                  <a:lnTo>
                    <a:pt x="1274180" y="3199870"/>
                  </a:lnTo>
                  <a:cubicBezTo>
                    <a:pt x="1274180" y="3244944"/>
                    <a:pt x="1237641" y="3281484"/>
                    <a:pt x="1192567" y="3281484"/>
                  </a:cubicBezTo>
                  <a:lnTo>
                    <a:pt x="81613" y="3281484"/>
                  </a:lnTo>
                  <a:cubicBezTo>
                    <a:pt x="36540" y="3281484"/>
                    <a:pt x="0" y="3244944"/>
                    <a:pt x="0" y="3199870"/>
                  </a:cubicBezTo>
                  <a:lnTo>
                    <a:pt x="0" y="81613"/>
                  </a:lnTo>
                  <a:cubicBezTo>
                    <a:pt x="0" y="36540"/>
                    <a:pt x="36540" y="0"/>
                    <a:pt x="8161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21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14350" y="3740632"/>
            <a:ext cx="4830171" cy="2487538"/>
          </a:xfrm>
          <a:custGeom>
            <a:avLst/>
            <a:gdLst/>
            <a:ahLst/>
            <a:cxnLst/>
            <a:rect r="r" b="b" t="t" l="l"/>
            <a:pathLst>
              <a:path h="2487538" w="4830171">
                <a:moveTo>
                  <a:pt x="0" y="0"/>
                </a:moveTo>
                <a:lnTo>
                  <a:pt x="4830170" y="0"/>
                </a:lnTo>
                <a:lnTo>
                  <a:pt x="4830170" y="2487538"/>
                </a:lnTo>
                <a:lnTo>
                  <a:pt x="0" y="24875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02178" y="2867403"/>
            <a:ext cx="3334224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Data 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3011" y="2780937"/>
            <a:ext cx="2339333" cy="191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707">
                <a:solidFill>
                  <a:srgbClr val="A20E20"/>
                </a:solidFill>
                <a:latin typeface="Canva Sans Bold"/>
              </a:rPr>
              <a:t>5 Table along with its metadata file  </a:t>
            </a:r>
          </a:p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707">
                <a:solidFill>
                  <a:srgbClr val="A20E20"/>
                </a:solidFill>
                <a:latin typeface="Canva Sans Bold"/>
              </a:rPr>
              <a:t>(json format)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1672" y="7409840"/>
            <a:ext cx="3322524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 Synthesized data zip 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94897" y="6424576"/>
            <a:ext cx="2743046" cy="129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A20E20"/>
                </a:solidFill>
                <a:latin typeface="Canva Sans Bold"/>
              </a:rPr>
              <a:t>HMA </a:t>
            </a:r>
          </a:p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768">
                <a:solidFill>
                  <a:srgbClr val="A20E20"/>
                </a:solidFill>
                <a:latin typeface="Canva Sans Bold"/>
              </a:rPr>
              <a:t>Synthesizer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0276" y="3202786"/>
            <a:ext cx="190688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Metadata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9537" y="1318613"/>
            <a:ext cx="9275360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MULTIPLE TABLE DATA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14350" y="4042255"/>
            <a:ext cx="3913374" cy="167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11"/>
              </a:lnSpc>
              <a:spcBef>
                <a:spcPct val="0"/>
              </a:spcBef>
            </a:pPr>
            <a:r>
              <a:rPr lang="en-US" sz="9722">
                <a:solidFill>
                  <a:srgbClr val="FFFFFF"/>
                </a:solidFill>
                <a:latin typeface="Canva Sans Bold"/>
              </a:rPr>
              <a:t>DEMO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2972" y="2270795"/>
            <a:ext cx="13981165" cy="1160836"/>
            <a:chOff x="0" y="0"/>
            <a:chExt cx="3682282" cy="305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2282" cy="305735"/>
            </a:xfrm>
            <a:custGeom>
              <a:avLst/>
              <a:gdLst/>
              <a:ahLst/>
              <a:cxnLst/>
              <a:rect r="r" b="b" t="t" l="l"/>
              <a:pathLst>
                <a:path h="305735" w="3682282">
                  <a:moveTo>
                    <a:pt x="28241" y="0"/>
                  </a:moveTo>
                  <a:lnTo>
                    <a:pt x="3654042" y="0"/>
                  </a:lnTo>
                  <a:cubicBezTo>
                    <a:pt x="3661532" y="0"/>
                    <a:pt x="3668714" y="2975"/>
                    <a:pt x="3674011" y="8272"/>
                  </a:cubicBezTo>
                  <a:cubicBezTo>
                    <a:pt x="3679307" y="13568"/>
                    <a:pt x="3682282" y="20751"/>
                    <a:pt x="3682282" y="28241"/>
                  </a:cubicBezTo>
                  <a:lnTo>
                    <a:pt x="3682282" y="277494"/>
                  </a:lnTo>
                  <a:cubicBezTo>
                    <a:pt x="3682282" y="284984"/>
                    <a:pt x="3679307" y="292167"/>
                    <a:pt x="3674011" y="297463"/>
                  </a:cubicBezTo>
                  <a:cubicBezTo>
                    <a:pt x="3668714" y="302759"/>
                    <a:pt x="3661532" y="305735"/>
                    <a:pt x="3654042" y="305735"/>
                  </a:cubicBezTo>
                  <a:lnTo>
                    <a:pt x="28241" y="305735"/>
                  </a:lnTo>
                  <a:cubicBezTo>
                    <a:pt x="20751" y="305735"/>
                    <a:pt x="13568" y="302759"/>
                    <a:pt x="8272" y="297463"/>
                  </a:cubicBezTo>
                  <a:cubicBezTo>
                    <a:pt x="2975" y="292167"/>
                    <a:pt x="0" y="284984"/>
                    <a:pt x="0" y="277494"/>
                  </a:cubicBezTo>
                  <a:lnTo>
                    <a:pt x="0" y="28241"/>
                  </a:lnTo>
                  <a:cubicBezTo>
                    <a:pt x="0" y="20751"/>
                    <a:pt x="2975" y="13568"/>
                    <a:pt x="8272" y="8272"/>
                  </a:cubicBezTo>
                  <a:cubicBezTo>
                    <a:pt x="13568" y="2975"/>
                    <a:pt x="20751" y="0"/>
                    <a:pt x="28241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2972" y="4088855"/>
            <a:ext cx="13924401" cy="3091805"/>
            <a:chOff x="0" y="0"/>
            <a:chExt cx="366056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0565" cy="812800"/>
            </a:xfrm>
            <a:custGeom>
              <a:avLst/>
              <a:gdLst/>
              <a:ahLst/>
              <a:cxnLst/>
              <a:rect r="r" b="b" t="t" l="l"/>
              <a:pathLst>
                <a:path h="812800" w="3660565">
                  <a:moveTo>
                    <a:pt x="28356" y="0"/>
                  </a:moveTo>
                  <a:lnTo>
                    <a:pt x="3632209" y="0"/>
                  </a:lnTo>
                  <a:cubicBezTo>
                    <a:pt x="3639729" y="0"/>
                    <a:pt x="3646942" y="2987"/>
                    <a:pt x="3652259" y="8305"/>
                  </a:cubicBezTo>
                  <a:cubicBezTo>
                    <a:pt x="3657577" y="13623"/>
                    <a:pt x="3660565" y="20835"/>
                    <a:pt x="3660565" y="28356"/>
                  </a:cubicBezTo>
                  <a:lnTo>
                    <a:pt x="3660565" y="784444"/>
                  </a:lnTo>
                  <a:cubicBezTo>
                    <a:pt x="3660565" y="800105"/>
                    <a:pt x="3647869" y="812800"/>
                    <a:pt x="3632209" y="812800"/>
                  </a:cubicBezTo>
                  <a:lnTo>
                    <a:pt x="28356" y="812800"/>
                  </a:lnTo>
                  <a:cubicBezTo>
                    <a:pt x="12695" y="812800"/>
                    <a:pt x="0" y="800105"/>
                    <a:pt x="0" y="784444"/>
                  </a:cubicBezTo>
                  <a:lnTo>
                    <a:pt x="0" y="28356"/>
                  </a:lnTo>
                  <a:cubicBezTo>
                    <a:pt x="0" y="12695"/>
                    <a:pt x="12695" y="0"/>
                    <a:pt x="28356" y="0"/>
                  </a:cubicBezTo>
                  <a:close/>
                </a:path>
              </a:pathLst>
            </a:custGeom>
            <a:solidFill>
              <a:srgbClr val="3544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2944309" y="5600981"/>
            <a:ext cx="4224961" cy="33777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2660707" y="4088855"/>
            <a:ext cx="3091805" cy="309180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705" y="0"/>
                  </a:moveTo>
                  <a:lnTo>
                    <a:pt x="685095" y="0"/>
                  </a:lnTo>
                  <a:cubicBezTo>
                    <a:pt x="755625" y="0"/>
                    <a:pt x="812800" y="57175"/>
                    <a:pt x="812800" y="127705"/>
                  </a:cubicBezTo>
                  <a:lnTo>
                    <a:pt x="812800" y="685095"/>
                  </a:lnTo>
                  <a:cubicBezTo>
                    <a:pt x="812800" y="755625"/>
                    <a:pt x="755625" y="812800"/>
                    <a:pt x="685095" y="812800"/>
                  </a:cubicBezTo>
                  <a:lnTo>
                    <a:pt x="127705" y="812800"/>
                  </a:lnTo>
                  <a:cubicBezTo>
                    <a:pt x="57175" y="812800"/>
                    <a:pt x="0" y="755625"/>
                    <a:pt x="0" y="685095"/>
                  </a:cubicBezTo>
                  <a:lnTo>
                    <a:pt x="0" y="127705"/>
                  </a:lnTo>
                  <a:cubicBezTo>
                    <a:pt x="0" y="57175"/>
                    <a:pt x="57175" y="0"/>
                    <a:pt x="127705" y="0"/>
                  </a:cubicBezTo>
                  <a:close/>
                </a:path>
              </a:pathLst>
            </a:custGeom>
            <a:solidFill>
              <a:srgbClr val="35446D"/>
            </a:solidFill>
            <a:ln w="57150">
              <a:solidFill>
                <a:srgbClr val="FFFFFF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7169270" y="5634758"/>
            <a:ext cx="4662600" cy="115791"/>
          </a:xfrm>
          <a:prstGeom prst="line">
            <a:avLst/>
          </a:prstGeom>
          <a:ln cap="flat" w="1428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7169270" y="4088855"/>
            <a:ext cx="3091805" cy="309180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705" y="0"/>
                  </a:moveTo>
                  <a:lnTo>
                    <a:pt x="685095" y="0"/>
                  </a:lnTo>
                  <a:cubicBezTo>
                    <a:pt x="755625" y="0"/>
                    <a:pt x="812800" y="57175"/>
                    <a:pt x="812800" y="127705"/>
                  </a:cubicBezTo>
                  <a:lnTo>
                    <a:pt x="812800" y="685095"/>
                  </a:lnTo>
                  <a:cubicBezTo>
                    <a:pt x="812800" y="755625"/>
                    <a:pt x="755625" y="812800"/>
                    <a:pt x="685095" y="812800"/>
                  </a:cubicBezTo>
                  <a:lnTo>
                    <a:pt x="127705" y="812800"/>
                  </a:lnTo>
                  <a:cubicBezTo>
                    <a:pt x="57175" y="812800"/>
                    <a:pt x="0" y="755625"/>
                    <a:pt x="0" y="685095"/>
                  </a:cubicBezTo>
                  <a:lnTo>
                    <a:pt x="0" y="127705"/>
                  </a:lnTo>
                  <a:cubicBezTo>
                    <a:pt x="0" y="57175"/>
                    <a:pt x="57175" y="0"/>
                    <a:pt x="127705" y="0"/>
                  </a:cubicBezTo>
                  <a:close/>
                </a:path>
              </a:pathLst>
            </a:custGeom>
            <a:solidFill>
              <a:srgbClr val="35446D"/>
            </a:solidFill>
            <a:ln w="57150">
              <a:solidFill>
                <a:srgbClr val="FFFFFF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33196" y="4088855"/>
            <a:ext cx="3091805" cy="309180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705" y="0"/>
                  </a:moveTo>
                  <a:lnTo>
                    <a:pt x="685095" y="0"/>
                  </a:lnTo>
                  <a:cubicBezTo>
                    <a:pt x="755625" y="0"/>
                    <a:pt x="812800" y="57175"/>
                    <a:pt x="812800" y="127705"/>
                  </a:cubicBezTo>
                  <a:lnTo>
                    <a:pt x="812800" y="685095"/>
                  </a:lnTo>
                  <a:cubicBezTo>
                    <a:pt x="812800" y="755625"/>
                    <a:pt x="755625" y="812800"/>
                    <a:pt x="685095" y="812800"/>
                  </a:cubicBezTo>
                  <a:lnTo>
                    <a:pt x="127705" y="812800"/>
                  </a:lnTo>
                  <a:cubicBezTo>
                    <a:pt x="57175" y="812800"/>
                    <a:pt x="0" y="755625"/>
                    <a:pt x="0" y="685095"/>
                  </a:cubicBezTo>
                  <a:lnTo>
                    <a:pt x="0" y="127705"/>
                  </a:lnTo>
                  <a:cubicBezTo>
                    <a:pt x="0" y="57175"/>
                    <a:pt x="57175" y="0"/>
                    <a:pt x="127705" y="0"/>
                  </a:cubicBezTo>
                  <a:close/>
                </a:path>
              </a:pathLst>
            </a:custGeom>
            <a:solidFill>
              <a:srgbClr val="35446D"/>
            </a:solidFill>
            <a:ln w="57150">
              <a:solidFill>
                <a:srgbClr val="FFFFFF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52972" y="7504511"/>
            <a:ext cx="13981165" cy="1850512"/>
            <a:chOff x="0" y="0"/>
            <a:chExt cx="3682282" cy="4873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682282" cy="487378"/>
            </a:xfrm>
            <a:custGeom>
              <a:avLst/>
              <a:gdLst/>
              <a:ahLst/>
              <a:cxnLst/>
              <a:rect r="r" b="b" t="t" l="l"/>
              <a:pathLst>
                <a:path h="487378" w="3682282">
                  <a:moveTo>
                    <a:pt x="28241" y="0"/>
                  </a:moveTo>
                  <a:lnTo>
                    <a:pt x="3654042" y="0"/>
                  </a:lnTo>
                  <a:cubicBezTo>
                    <a:pt x="3661532" y="0"/>
                    <a:pt x="3668714" y="2975"/>
                    <a:pt x="3674011" y="8272"/>
                  </a:cubicBezTo>
                  <a:cubicBezTo>
                    <a:pt x="3679307" y="13568"/>
                    <a:pt x="3682282" y="20751"/>
                    <a:pt x="3682282" y="28241"/>
                  </a:cubicBezTo>
                  <a:lnTo>
                    <a:pt x="3682282" y="459137"/>
                  </a:lnTo>
                  <a:cubicBezTo>
                    <a:pt x="3682282" y="466627"/>
                    <a:pt x="3679307" y="473810"/>
                    <a:pt x="3674011" y="479106"/>
                  </a:cubicBezTo>
                  <a:cubicBezTo>
                    <a:pt x="3668714" y="484402"/>
                    <a:pt x="3661532" y="487378"/>
                    <a:pt x="3654042" y="487378"/>
                  </a:cubicBezTo>
                  <a:lnTo>
                    <a:pt x="28241" y="487378"/>
                  </a:lnTo>
                  <a:cubicBezTo>
                    <a:pt x="20751" y="487378"/>
                    <a:pt x="13568" y="484402"/>
                    <a:pt x="8272" y="479106"/>
                  </a:cubicBezTo>
                  <a:cubicBezTo>
                    <a:pt x="2975" y="473810"/>
                    <a:pt x="0" y="466627"/>
                    <a:pt x="0" y="459137"/>
                  </a:cubicBezTo>
                  <a:lnTo>
                    <a:pt x="0" y="28241"/>
                  </a:lnTo>
                  <a:cubicBezTo>
                    <a:pt x="0" y="20751"/>
                    <a:pt x="2975" y="13568"/>
                    <a:pt x="8272" y="8272"/>
                  </a:cubicBezTo>
                  <a:cubicBezTo>
                    <a:pt x="13568" y="2975"/>
                    <a:pt x="20751" y="0"/>
                    <a:pt x="28241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660707" y="2455464"/>
            <a:ext cx="12727932" cy="70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4"/>
              </a:lnSpc>
            </a:pPr>
            <a:r>
              <a:rPr lang="en-US" sz="4088">
                <a:solidFill>
                  <a:srgbClr val="FFFFFF"/>
                </a:solidFill>
                <a:latin typeface="Canva Sans Bold"/>
              </a:rPr>
              <a:t>1. Mapping of SQL Data types with SDV types :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63772" y="4110861"/>
            <a:ext cx="2988740" cy="277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anva Sans Bold"/>
              </a:rPr>
              <a:t>Real Data:</a:t>
            </a:r>
          </a:p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anva Sans Bold"/>
              </a:rPr>
              <a:t>EMPLOYEE_ID</a:t>
            </a:r>
          </a:p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anva Sans Bold"/>
              </a:rPr>
              <a:t>ex.A123456</a:t>
            </a:r>
          </a:p>
          <a:p>
            <a:pPr algn="ctr">
              <a:lnSpc>
                <a:spcPts val="4470"/>
              </a:lnSpc>
            </a:pPr>
            <a:r>
              <a:rPr lang="en-US" sz="3193">
                <a:solidFill>
                  <a:srgbClr val="FFFFFF"/>
                </a:solidFill>
                <a:latin typeface="Canva Sans Bold"/>
              </a:rPr>
              <a:t>SQL Datatype:</a:t>
            </a:r>
          </a:p>
          <a:p>
            <a:pPr algn="ctr">
              <a:lnSpc>
                <a:spcPts val="4470"/>
              </a:lnSpc>
              <a:spcBef>
                <a:spcPct val="0"/>
              </a:spcBef>
            </a:pPr>
            <a:r>
              <a:rPr lang="en-US" sz="3193">
                <a:solidFill>
                  <a:srgbClr val="FFFFFF"/>
                </a:solidFill>
                <a:latin typeface="Canva Sans Bold"/>
              </a:rPr>
              <a:t>varchar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169270" y="5336816"/>
            <a:ext cx="2955049" cy="538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8"/>
              </a:lnSpc>
              <a:spcBef>
                <a:spcPct val="0"/>
              </a:spcBef>
            </a:pPr>
            <a:r>
              <a:rPr lang="en-US" sz="3205">
                <a:solidFill>
                  <a:srgbClr val="FFFFFF"/>
                </a:solidFill>
                <a:latin typeface="Canva Sans Bold"/>
              </a:rPr>
              <a:t> SDV Type: ID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3893" y="4494012"/>
            <a:ext cx="2871165" cy="2224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1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Synthesized Data:</a:t>
            </a:r>
          </a:p>
          <a:p>
            <a:pPr algn="ctr">
              <a:lnSpc>
                <a:spcPts val="4481"/>
              </a:lnSpc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EMPLOYEE_ID</a:t>
            </a:r>
          </a:p>
          <a:p>
            <a:pPr algn="ctr">
              <a:lnSpc>
                <a:spcPts val="4481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 Bold"/>
              </a:rPr>
              <a:t>1</a:t>
            </a:r>
            <a:r>
              <a:rPr lang="en-US" sz="3200">
                <a:solidFill>
                  <a:srgbClr val="FFFFFF"/>
                </a:solidFill>
                <a:latin typeface="Canva Sans"/>
              </a:rPr>
              <a:t>47483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52972" y="7570294"/>
            <a:ext cx="13981165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 Bold"/>
              </a:rPr>
              <a:t>DRAWBACK: Synthetic  score is reduced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 Bold"/>
              </a:rPr>
              <a:t>SOLUTION:We can suggest regex format to the user and take suggestion from user.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0015" y="1140253"/>
            <a:ext cx="12419333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CHALLENGES WE FACED 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21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2693" y="2092605"/>
            <a:ext cx="16102613" cy="1160836"/>
            <a:chOff x="0" y="0"/>
            <a:chExt cx="4241018" cy="305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41017" cy="305735"/>
            </a:xfrm>
            <a:custGeom>
              <a:avLst/>
              <a:gdLst/>
              <a:ahLst/>
              <a:cxnLst/>
              <a:rect r="r" b="b" t="t" l="l"/>
              <a:pathLst>
                <a:path h="305735" w="4241017">
                  <a:moveTo>
                    <a:pt x="24520" y="0"/>
                  </a:moveTo>
                  <a:lnTo>
                    <a:pt x="4216497" y="0"/>
                  </a:lnTo>
                  <a:cubicBezTo>
                    <a:pt x="4230039" y="0"/>
                    <a:pt x="4241017" y="10978"/>
                    <a:pt x="4241017" y="24520"/>
                  </a:cubicBezTo>
                  <a:lnTo>
                    <a:pt x="4241017" y="281214"/>
                  </a:lnTo>
                  <a:cubicBezTo>
                    <a:pt x="4241017" y="294756"/>
                    <a:pt x="4230039" y="305735"/>
                    <a:pt x="4216497" y="305735"/>
                  </a:cubicBezTo>
                  <a:lnTo>
                    <a:pt x="24520" y="305735"/>
                  </a:lnTo>
                  <a:cubicBezTo>
                    <a:pt x="10978" y="305735"/>
                    <a:pt x="0" y="294756"/>
                    <a:pt x="0" y="281214"/>
                  </a:cubicBezTo>
                  <a:lnTo>
                    <a:pt x="0" y="24520"/>
                  </a:lnTo>
                  <a:cubicBezTo>
                    <a:pt x="0" y="10978"/>
                    <a:pt x="10978" y="0"/>
                    <a:pt x="24520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5036" y="3910665"/>
            <a:ext cx="14659130" cy="3091805"/>
            <a:chOff x="0" y="0"/>
            <a:chExt cx="385371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53717" cy="812800"/>
            </a:xfrm>
            <a:custGeom>
              <a:avLst/>
              <a:gdLst/>
              <a:ahLst/>
              <a:cxnLst/>
              <a:rect r="r" b="b" t="t" l="l"/>
              <a:pathLst>
                <a:path h="812800" w="3853717">
                  <a:moveTo>
                    <a:pt x="26935" y="0"/>
                  </a:moveTo>
                  <a:lnTo>
                    <a:pt x="3826782" y="0"/>
                  </a:lnTo>
                  <a:cubicBezTo>
                    <a:pt x="3833926" y="0"/>
                    <a:pt x="3840776" y="2838"/>
                    <a:pt x="3845828" y="7889"/>
                  </a:cubicBezTo>
                  <a:cubicBezTo>
                    <a:pt x="3850879" y="12940"/>
                    <a:pt x="3853717" y="19791"/>
                    <a:pt x="3853717" y="26935"/>
                  </a:cubicBezTo>
                  <a:lnTo>
                    <a:pt x="3853717" y="785865"/>
                  </a:lnTo>
                  <a:cubicBezTo>
                    <a:pt x="3853717" y="793009"/>
                    <a:pt x="3850879" y="799860"/>
                    <a:pt x="3845828" y="804911"/>
                  </a:cubicBezTo>
                  <a:cubicBezTo>
                    <a:pt x="3840776" y="809962"/>
                    <a:pt x="3833926" y="812800"/>
                    <a:pt x="3826782" y="812800"/>
                  </a:cubicBezTo>
                  <a:lnTo>
                    <a:pt x="26935" y="812800"/>
                  </a:lnTo>
                  <a:cubicBezTo>
                    <a:pt x="19791" y="812800"/>
                    <a:pt x="12940" y="809962"/>
                    <a:pt x="7889" y="804911"/>
                  </a:cubicBezTo>
                  <a:cubicBezTo>
                    <a:pt x="2838" y="799860"/>
                    <a:pt x="0" y="793009"/>
                    <a:pt x="0" y="785865"/>
                  </a:cubicBezTo>
                  <a:lnTo>
                    <a:pt x="0" y="26935"/>
                  </a:lnTo>
                  <a:cubicBezTo>
                    <a:pt x="0" y="19791"/>
                    <a:pt x="2838" y="12940"/>
                    <a:pt x="7889" y="7889"/>
                  </a:cubicBezTo>
                  <a:cubicBezTo>
                    <a:pt x="12940" y="2838"/>
                    <a:pt x="19791" y="0"/>
                    <a:pt x="26935" y="0"/>
                  </a:cubicBezTo>
                  <a:close/>
                </a:path>
              </a:pathLst>
            </a:custGeom>
            <a:solidFill>
              <a:srgbClr val="35446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71514" y="2311482"/>
            <a:ext cx="15613431" cy="64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06"/>
              </a:lnSpc>
            </a:pPr>
            <a:r>
              <a:rPr lang="en-US" sz="3790">
                <a:solidFill>
                  <a:srgbClr val="FFFFFF"/>
                </a:solidFill>
                <a:latin typeface="Canva Sans Bold"/>
              </a:rPr>
              <a:t>2. SDV provides synthesizer for 5 tables and 1 degree Relationship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55903" y="4562323"/>
            <a:ext cx="13329837" cy="1889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Canva Sans Bold"/>
              </a:rPr>
              <a:t>It is optimized for datasets with 5 tables with around 10 columns each and 1 level of depth(eg. a parent and its child table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25036" y="7407788"/>
            <a:ext cx="14503702" cy="1850512"/>
            <a:chOff x="0" y="0"/>
            <a:chExt cx="3819905" cy="487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9905" cy="487378"/>
            </a:xfrm>
            <a:custGeom>
              <a:avLst/>
              <a:gdLst/>
              <a:ahLst/>
              <a:cxnLst/>
              <a:rect r="r" b="b" t="t" l="l"/>
              <a:pathLst>
                <a:path h="487378" w="3819905">
                  <a:moveTo>
                    <a:pt x="27223" y="0"/>
                  </a:moveTo>
                  <a:lnTo>
                    <a:pt x="3792682" y="0"/>
                  </a:lnTo>
                  <a:cubicBezTo>
                    <a:pt x="3799902" y="0"/>
                    <a:pt x="3806826" y="2868"/>
                    <a:pt x="3811931" y="7974"/>
                  </a:cubicBezTo>
                  <a:cubicBezTo>
                    <a:pt x="3817037" y="13079"/>
                    <a:pt x="3819905" y="20003"/>
                    <a:pt x="3819905" y="27223"/>
                  </a:cubicBezTo>
                  <a:lnTo>
                    <a:pt x="3819905" y="460154"/>
                  </a:lnTo>
                  <a:cubicBezTo>
                    <a:pt x="3819905" y="467374"/>
                    <a:pt x="3817037" y="474299"/>
                    <a:pt x="3811931" y="479404"/>
                  </a:cubicBezTo>
                  <a:cubicBezTo>
                    <a:pt x="3806826" y="484509"/>
                    <a:pt x="3799902" y="487378"/>
                    <a:pt x="3792682" y="487378"/>
                  </a:cubicBezTo>
                  <a:lnTo>
                    <a:pt x="27223" y="487378"/>
                  </a:lnTo>
                  <a:cubicBezTo>
                    <a:pt x="20003" y="487378"/>
                    <a:pt x="13079" y="484509"/>
                    <a:pt x="7974" y="479404"/>
                  </a:cubicBezTo>
                  <a:cubicBezTo>
                    <a:pt x="2868" y="474299"/>
                    <a:pt x="0" y="467374"/>
                    <a:pt x="0" y="460154"/>
                  </a:cubicBezTo>
                  <a:lnTo>
                    <a:pt x="0" y="27223"/>
                  </a:lnTo>
                  <a:cubicBezTo>
                    <a:pt x="0" y="20003"/>
                    <a:pt x="2868" y="13079"/>
                    <a:pt x="7974" y="7974"/>
                  </a:cubicBezTo>
                  <a:cubicBezTo>
                    <a:pt x="13079" y="2868"/>
                    <a:pt x="20003" y="0"/>
                    <a:pt x="27223" y="0"/>
                  </a:cubicBez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82879" y="7754559"/>
            <a:ext cx="13875884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 Bold"/>
              </a:rPr>
              <a:t>DRAWBACK: More time taken for complex tables.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 Bold"/>
              </a:rPr>
              <a:t>SOLUTION:SDV Enterprise Synthesizer for multiple complex tables 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21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35446D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2040954" y="8154698"/>
            <a:ext cx="6164339" cy="6164339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421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54309" y="1150748"/>
            <a:ext cx="5982373" cy="399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52"/>
              </a:lnSpc>
            </a:pPr>
            <a:r>
              <a:rPr lang="en-US" sz="11180">
                <a:solidFill>
                  <a:srgbClr val="A20E20"/>
                </a:solidFill>
                <a:latin typeface="Poppins 2 Heavy"/>
              </a:rPr>
              <a:t>THANK</a:t>
            </a:r>
          </a:p>
          <a:p>
            <a:pPr algn="ctr">
              <a:lnSpc>
                <a:spcPts val="15652"/>
              </a:lnSpc>
            </a:pPr>
            <a:r>
              <a:rPr lang="en-US" sz="11180">
                <a:solidFill>
                  <a:srgbClr val="A20E20"/>
                </a:solidFill>
                <a:latin typeface="Poppins 2 Heavy"/>
              </a:rPr>
              <a:t>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0" y="5593043"/>
            <a:ext cx="15119824" cy="194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35446D"/>
                </a:solidFill>
                <a:latin typeface="Canva Sans Bold Italics"/>
              </a:rPr>
              <a:t>Special thanks to our mentors Vaibhav Arya, Aaditya Verma, Abhishek Sharma, Sambhav Gaur, Meenu and Innovation </a:t>
            </a:r>
          </a:p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35446D"/>
                </a:solidFill>
                <a:latin typeface="Canva Sans Bold Italics"/>
              </a:rPr>
              <a:t>team for their support and guidance</a:t>
            </a:r>
            <a:r>
              <a:rPr lang="en-US" sz="3699">
                <a:solidFill>
                  <a:srgbClr val="000000"/>
                </a:solidFill>
                <a:latin typeface="Canva Sans"/>
              </a:rPr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122049" y="2145853"/>
            <a:ext cx="3162661" cy="316266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-24000">
              <a:off x="969022" y="971562"/>
              <a:ext cx="4408145" cy="4408145"/>
            </a:xfrm>
            <a:custGeom>
              <a:avLst/>
              <a:gdLst/>
              <a:ahLst/>
              <a:cxnLst/>
              <a:rect r="r" b="b" t="t" l="l"/>
              <a:pathLst>
                <a:path h="4408145" w="4408145">
                  <a:moveTo>
                    <a:pt x="30562" y="0"/>
                  </a:moveTo>
                  <a:lnTo>
                    <a:pt x="4408146" y="30562"/>
                  </a:lnTo>
                  <a:lnTo>
                    <a:pt x="4377584" y="4408146"/>
                  </a:lnTo>
                  <a:lnTo>
                    <a:pt x="0" y="4377584"/>
                  </a:lnTo>
                  <a:close/>
                </a:path>
              </a:pathLst>
            </a:custGeom>
            <a:blipFill>
              <a:blip r:embed="rId2"/>
              <a:stretch>
                <a:fillRect l="-3685" t="-13396" r="-2050" b="-4018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140875" y="5529791"/>
            <a:ext cx="312500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5446D"/>
                </a:solidFill>
                <a:latin typeface="Canva Sans Bold Italics"/>
              </a:rPr>
              <a:t>Yashas Gune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03049" y="4633384"/>
            <a:ext cx="2675446" cy="963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  <a:spcBef>
                <a:spcPct val="0"/>
              </a:spcBef>
            </a:pPr>
            <a:r>
              <a:rPr lang="en-US" sz="2797">
                <a:solidFill>
                  <a:srgbClr val="FFFFFF"/>
                </a:solidFill>
                <a:latin typeface="Canva Sans Bold"/>
              </a:rPr>
              <a:t>Anwesha Malana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888074" y="2145853"/>
            <a:ext cx="3274561" cy="327456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-54000">
              <a:off x="950139" y="952679"/>
              <a:ext cx="4445912" cy="4445912"/>
            </a:xfrm>
            <a:custGeom>
              <a:avLst/>
              <a:gdLst/>
              <a:ahLst/>
              <a:cxnLst/>
              <a:rect r="r" b="b" t="t" l="l"/>
              <a:pathLst>
                <a:path h="4445912" w="4445912">
                  <a:moveTo>
                    <a:pt x="68762" y="0"/>
                  </a:moveTo>
                  <a:lnTo>
                    <a:pt x="4445912" y="68762"/>
                  </a:lnTo>
                  <a:lnTo>
                    <a:pt x="4377150" y="4445912"/>
                  </a:lnTo>
                  <a:lnTo>
                    <a:pt x="0" y="4377150"/>
                  </a:lnTo>
                  <a:close/>
                </a:path>
              </a:pathLst>
            </a:custGeom>
            <a:blipFill>
              <a:blip r:embed="rId3"/>
              <a:stretch>
                <a:fillRect l="-44005" t="-16102" r="-29966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7522705" y="2145853"/>
            <a:ext cx="3242589" cy="3242589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30000">
              <a:off x="965232" y="967772"/>
              <a:ext cx="4415726" cy="4415726"/>
            </a:xfrm>
            <a:custGeom>
              <a:avLst/>
              <a:gdLst/>
              <a:ahLst/>
              <a:cxnLst/>
              <a:rect r="r" b="b" t="t" l="l"/>
              <a:pathLst>
                <a:path h="4415726" w="4415726">
                  <a:moveTo>
                    <a:pt x="0" y="38202"/>
                  </a:moveTo>
                  <a:lnTo>
                    <a:pt x="4377524" y="0"/>
                  </a:lnTo>
                  <a:lnTo>
                    <a:pt x="4415726" y="4377524"/>
                  </a:lnTo>
                  <a:lnTo>
                    <a:pt x="38202" y="4415726"/>
                  </a:lnTo>
                  <a:close/>
                </a:path>
              </a:pathLst>
            </a:custGeom>
            <a:blipFill>
              <a:blip r:embed="rId4"/>
              <a:stretch>
                <a:fillRect l="-4902" t="0" r="-5133" b="-2486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21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76068" y="1047750"/>
            <a:ext cx="9653963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OUR TEAM MEMBERS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73959" y="5529791"/>
            <a:ext cx="5920554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5446D"/>
                </a:solidFill>
                <a:latin typeface="Canva Sans Bold Italics"/>
              </a:rPr>
              <a:t>Pritish Kumar Bhakat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197838" y="5613941"/>
            <a:ext cx="3892324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5446D"/>
                </a:solidFill>
                <a:latin typeface="Canva Sans Bold Italics"/>
              </a:rPr>
              <a:t>Anwesha Malana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9545" y="6341652"/>
            <a:ext cx="818327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OUR MENTORS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2049" y="7351305"/>
            <a:ext cx="3892324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5446D"/>
                </a:solidFill>
                <a:latin typeface="Canva Sans Bold Italics"/>
              </a:rPr>
              <a:t>Vaibhav Arya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08100" y="8319090"/>
            <a:ext cx="3892324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35446D"/>
                </a:solidFill>
                <a:latin typeface="Canva Sans Bold Italics"/>
              </a:rPr>
              <a:t>Aaditya Verma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168718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82648" y="763022"/>
            <a:ext cx="6460706" cy="7993392"/>
            <a:chOff x="0" y="0"/>
            <a:chExt cx="8614274" cy="1065785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3095" t="0" r="23095" b="0"/>
            <a:stretch>
              <a:fillRect/>
            </a:stretch>
          </p:blipFill>
          <p:spPr>
            <a:xfrm flipH="false" flipV="false">
              <a:off x="0" y="0"/>
              <a:ext cx="8614274" cy="10657856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619537" y="1318613"/>
            <a:ext cx="818327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SYNTHETIC DATA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19537" y="2886278"/>
            <a:ext cx="8183276" cy="6253918"/>
            <a:chOff x="0" y="0"/>
            <a:chExt cx="2155266" cy="16471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55266" cy="1647123"/>
            </a:xfrm>
            <a:custGeom>
              <a:avLst/>
              <a:gdLst/>
              <a:ahLst/>
              <a:cxnLst/>
              <a:rect r="r" b="b" t="t" l="l"/>
              <a:pathLst>
                <a:path h="1647123" w="2155266">
                  <a:moveTo>
                    <a:pt x="48249" y="0"/>
                  </a:moveTo>
                  <a:lnTo>
                    <a:pt x="2107017" y="0"/>
                  </a:lnTo>
                  <a:cubicBezTo>
                    <a:pt x="2133664" y="0"/>
                    <a:pt x="2155266" y="21602"/>
                    <a:pt x="2155266" y="48249"/>
                  </a:cubicBezTo>
                  <a:lnTo>
                    <a:pt x="2155266" y="1598873"/>
                  </a:lnTo>
                  <a:cubicBezTo>
                    <a:pt x="2155266" y="1611670"/>
                    <a:pt x="2150183" y="1623942"/>
                    <a:pt x="2141134" y="1632991"/>
                  </a:cubicBezTo>
                  <a:cubicBezTo>
                    <a:pt x="2132086" y="1642039"/>
                    <a:pt x="2119813" y="1647123"/>
                    <a:pt x="2107017" y="1647123"/>
                  </a:cubicBezTo>
                  <a:lnTo>
                    <a:pt x="48249" y="1647123"/>
                  </a:lnTo>
                  <a:cubicBezTo>
                    <a:pt x="21602" y="1647123"/>
                    <a:pt x="0" y="1625521"/>
                    <a:pt x="0" y="1598873"/>
                  </a:cubicBezTo>
                  <a:lnTo>
                    <a:pt x="0" y="48249"/>
                  </a:lnTo>
                  <a:cubicBezTo>
                    <a:pt x="0" y="21602"/>
                    <a:pt x="21602" y="0"/>
                    <a:pt x="48249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5739"/>
                </a:lnSpc>
              </a:pP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19537" y="3184335"/>
            <a:ext cx="8524463" cy="5572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939" indent="-485969" lvl="1">
              <a:lnSpc>
                <a:spcPts val="6302"/>
              </a:lnSpc>
              <a:buFont typeface="Arial"/>
              <a:buChar char="•"/>
            </a:pPr>
            <a:r>
              <a:rPr lang="en-US" sz="4501">
                <a:solidFill>
                  <a:srgbClr val="FFFFFF"/>
                </a:solidFill>
                <a:latin typeface="Canva Sans"/>
              </a:rPr>
              <a:t>Artificially generated data</a:t>
            </a:r>
          </a:p>
          <a:p>
            <a:pPr marL="971939" indent="-485969" lvl="1">
              <a:lnSpc>
                <a:spcPts val="6302"/>
              </a:lnSpc>
              <a:buFont typeface="Arial"/>
              <a:buChar char="•"/>
            </a:pPr>
            <a:r>
              <a:rPr lang="en-US" sz="4501">
                <a:solidFill>
                  <a:srgbClr val="FFFFFF"/>
                </a:solidFill>
                <a:latin typeface="Canva Sans"/>
              </a:rPr>
              <a:t>Mimics the statistical </a:t>
            </a:r>
            <a:r>
              <a:rPr lang="en-US" sz="4501">
                <a:solidFill>
                  <a:srgbClr val="FFFFFF"/>
                </a:solidFill>
                <a:latin typeface="Canva Sans"/>
              </a:rPr>
              <a:t>pro</a:t>
            </a:r>
            <a:r>
              <a:rPr lang="en-US" sz="4501">
                <a:solidFill>
                  <a:srgbClr val="FFFFFF"/>
                </a:solidFill>
                <a:latin typeface="Canva Sans"/>
              </a:rPr>
              <a:t>perties of real-world data.</a:t>
            </a:r>
          </a:p>
          <a:p>
            <a:pPr marL="971939" indent="-485969" lvl="1">
              <a:lnSpc>
                <a:spcPts val="6302"/>
              </a:lnSpc>
              <a:buFont typeface="Arial"/>
              <a:buChar char="•"/>
            </a:pPr>
            <a:r>
              <a:rPr lang="en-US" sz="4501">
                <a:solidFill>
                  <a:srgbClr val="FFFFFF"/>
                </a:solidFill>
                <a:latin typeface="Canva Sans"/>
              </a:rPr>
              <a:t>Does not contain any sensitive information.</a:t>
            </a:r>
          </a:p>
          <a:p>
            <a:pPr algn="just">
              <a:lnSpc>
                <a:spcPts val="6302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733024" y="3730767"/>
            <a:ext cx="6561483" cy="6550984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-5249" y="5249"/>
            <a:ext cx="6561483" cy="6550984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2052883" y="2109404"/>
            <a:ext cx="5178049" cy="7384411"/>
            <a:chOff x="0" y="0"/>
            <a:chExt cx="2354580" cy="33578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53310" cy="3357865"/>
            </a:xfrm>
            <a:custGeom>
              <a:avLst/>
              <a:gdLst/>
              <a:ahLst/>
              <a:cxnLst/>
              <a:rect r="r" b="b" t="t" l="l"/>
              <a:pathLst>
                <a:path h="3357865" w="2353310">
                  <a:moveTo>
                    <a:pt x="784860" y="3290555"/>
                  </a:moveTo>
                  <a:cubicBezTo>
                    <a:pt x="905510" y="3331195"/>
                    <a:pt x="1042670" y="3357865"/>
                    <a:pt x="1177290" y="3357865"/>
                  </a:cubicBezTo>
                  <a:cubicBezTo>
                    <a:pt x="1311910" y="3357865"/>
                    <a:pt x="1441450" y="3335005"/>
                    <a:pt x="1560830" y="3294365"/>
                  </a:cubicBezTo>
                  <a:cubicBezTo>
                    <a:pt x="1563370" y="3293095"/>
                    <a:pt x="1565910" y="3293095"/>
                    <a:pt x="1568450" y="3291825"/>
                  </a:cubicBezTo>
                  <a:cubicBezTo>
                    <a:pt x="2016760" y="3129265"/>
                    <a:pt x="2346960" y="2700005"/>
                    <a:pt x="2353310" y="2196850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2195204"/>
                  </a:lnTo>
                  <a:cubicBezTo>
                    <a:pt x="6350" y="2702545"/>
                    <a:pt x="331470" y="3131805"/>
                    <a:pt x="784860" y="3290555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657109" y="2545131"/>
            <a:ext cx="3969597" cy="3969597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50984" y="2109404"/>
            <a:ext cx="5178049" cy="7384411"/>
            <a:chOff x="0" y="0"/>
            <a:chExt cx="6904065" cy="9845882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3451" t="0" r="-13451" b="0"/>
                </a:stretch>
              </a:blip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17" id="17"/>
          <p:cNvGrpSpPr/>
          <p:nvPr/>
        </p:nvGrpSpPr>
        <p:grpSpPr>
          <a:xfrm rot="0">
            <a:off x="1020510" y="2109404"/>
            <a:ext cx="5178049" cy="7384411"/>
            <a:chOff x="0" y="0"/>
            <a:chExt cx="6904065" cy="9845882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6904065" cy="9845882"/>
              <a:chOff x="0" y="0"/>
              <a:chExt cx="2354580" cy="335786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353310" cy="3357865"/>
              </a:xfrm>
              <a:custGeom>
                <a:avLst/>
                <a:gdLst/>
                <a:ahLst/>
                <a:cxnLst/>
                <a:rect r="r" b="b" t="t" l="l"/>
                <a:pathLst>
                  <a:path h="3357865" w="2353310">
                    <a:moveTo>
                      <a:pt x="784860" y="3290555"/>
                    </a:moveTo>
                    <a:cubicBezTo>
                      <a:pt x="905510" y="3331195"/>
                      <a:pt x="1042670" y="3357865"/>
                      <a:pt x="1177290" y="3357865"/>
                    </a:cubicBezTo>
                    <a:cubicBezTo>
                      <a:pt x="1311910" y="3357865"/>
                      <a:pt x="1441450" y="3335005"/>
                      <a:pt x="1560830" y="3294365"/>
                    </a:cubicBezTo>
                    <a:cubicBezTo>
                      <a:pt x="1563370" y="3293095"/>
                      <a:pt x="1565910" y="3293095"/>
                      <a:pt x="1568450" y="3291825"/>
                    </a:cubicBezTo>
                    <a:cubicBezTo>
                      <a:pt x="2016760" y="3129265"/>
                      <a:pt x="2346960" y="2700005"/>
                      <a:pt x="2353310" y="2196850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2195204"/>
                    </a:lnTo>
                    <a:cubicBezTo>
                      <a:pt x="6350" y="2702545"/>
                      <a:pt x="331470" y="3131805"/>
                      <a:pt x="784860" y="3290555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</p:grp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805634" y="580970"/>
              <a:ext cx="5292796" cy="5292796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655320" y="655320"/>
                <a:ext cx="5039360" cy="5039360"/>
              </a:xfrm>
              <a:custGeom>
                <a:avLst/>
                <a:gdLst/>
                <a:ahLst/>
                <a:cxnLst/>
                <a:rect r="r" b="b" t="t" l="l"/>
                <a:pathLst>
                  <a:path h="5039360" w="5039360">
                    <a:moveTo>
                      <a:pt x="2519680" y="0"/>
                    </a:moveTo>
                    <a:cubicBezTo>
                      <a:pt x="1127760" y="0"/>
                      <a:pt x="0" y="1127760"/>
                      <a:pt x="0" y="2519680"/>
                    </a:cubicBezTo>
                    <a:cubicBezTo>
                      <a:pt x="0" y="3911600"/>
                      <a:pt x="1127760" y="5039360"/>
                      <a:pt x="2519680" y="5039360"/>
                    </a:cubicBezTo>
                    <a:cubicBezTo>
                      <a:pt x="3911600" y="5039360"/>
                      <a:pt x="5039360" y="3911600"/>
                      <a:pt x="5039360" y="2519680"/>
                    </a:cubicBezTo>
                    <a:cubicBezTo>
                      <a:pt x="5039360" y="1127760"/>
                      <a:pt x="3911600" y="0"/>
                      <a:pt x="251968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0" t="0" r="0" b="0"/>
                </a:stretch>
              </a:blip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3670" y="0"/>
                      <a:pt x="0" y="1424940"/>
                      <a:pt x="0" y="3175000"/>
                    </a:cubicBezTo>
                    <a:cubicBezTo>
                      <a:pt x="0" y="4925060"/>
                      <a:pt x="1423670" y="6350000"/>
                      <a:pt x="3175000" y="6350000"/>
                    </a:cubicBezTo>
                    <a:cubicBezTo>
                      <a:pt x="4925060" y="6350000"/>
                      <a:pt x="6350000" y="4926330"/>
                      <a:pt x="6350000" y="3175000"/>
                    </a:cubicBezTo>
                    <a:cubicBezTo>
                      <a:pt x="6350000" y="1424940"/>
                      <a:pt x="4926330" y="0"/>
                      <a:pt x="3175000" y="0"/>
                    </a:cubicBezTo>
                    <a:close/>
                    <a:moveTo>
                      <a:pt x="3175000" y="5833110"/>
                    </a:moveTo>
                    <a:cubicBezTo>
                      <a:pt x="1709420" y="5833110"/>
                      <a:pt x="516890" y="4640580"/>
                      <a:pt x="516890" y="3175000"/>
                    </a:cubicBezTo>
                    <a:cubicBezTo>
                      <a:pt x="516890" y="1709420"/>
                      <a:pt x="1709420" y="516890"/>
                      <a:pt x="3175000" y="516890"/>
                    </a:cubicBezTo>
                    <a:cubicBezTo>
                      <a:pt x="4640580" y="516890"/>
                      <a:pt x="5833110" y="1709420"/>
                      <a:pt x="5833110" y="3175000"/>
                    </a:cubicBezTo>
                    <a:cubicBezTo>
                      <a:pt x="5833110" y="4640580"/>
                      <a:pt x="4640580" y="5833110"/>
                      <a:pt x="3175000" y="583311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23" id="23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21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15753" y="7486650"/>
            <a:ext cx="418275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AI/ML MODEL TRAINING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77039" y="7219950"/>
            <a:ext cx="418275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DATA SHARING WITH THIRD PARTY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05358" y="7219950"/>
            <a:ext cx="4182756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FFFFFF"/>
                </a:solidFill>
                <a:latin typeface="Lato Bold"/>
              </a:rPr>
              <a:t>ENABLING INNOVATION AND ANALYTICS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82896" y="584250"/>
            <a:ext cx="9322208" cy="1237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1"/>
              </a:lnSpc>
            </a:pPr>
            <a:r>
              <a:rPr lang="en-US" sz="6808">
                <a:solidFill>
                  <a:srgbClr val="FFFFFF"/>
                </a:solidFill>
                <a:latin typeface="Poppins 2 Bold"/>
              </a:rPr>
              <a:t>Applications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04758" y="146968"/>
            <a:ext cx="2424782" cy="242478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19130" y="2003851"/>
            <a:ext cx="13097120" cy="1543050"/>
            <a:chOff x="0" y="0"/>
            <a:chExt cx="3449447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3200" y="-326"/>
              <a:ext cx="3043047" cy="407051"/>
            </a:xfrm>
            <a:custGeom>
              <a:avLst/>
              <a:gdLst/>
              <a:ahLst/>
              <a:cxnLst/>
              <a:rect r="r" b="b" t="t" l="l"/>
              <a:pathLst>
                <a:path h="407051" w="3043047">
                  <a:moveTo>
                    <a:pt x="3043047" y="326"/>
                  </a:moveTo>
                  <a:cubicBezTo>
                    <a:pt x="2970234" y="0"/>
                    <a:pt x="2902813" y="38659"/>
                    <a:pt x="2866312" y="101663"/>
                  </a:cubicBezTo>
                  <a:cubicBezTo>
                    <a:pt x="2829811" y="164667"/>
                    <a:pt x="2829811" y="242385"/>
                    <a:pt x="2866312" y="305389"/>
                  </a:cubicBezTo>
                  <a:cubicBezTo>
                    <a:pt x="2902813" y="368393"/>
                    <a:pt x="2970234" y="407052"/>
                    <a:pt x="3043047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1236" y="3748002"/>
            <a:ext cx="3086100" cy="3358340"/>
            <a:chOff x="0" y="0"/>
            <a:chExt cx="812800" cy="884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33877" y="0"/>
              <a:ext cx="880554" cy="884501"/>
            </a:xfrm>
            <a:custGeom>
              <a:avLst/>
              <a:gdLst/>
              <a:ahLst/>
              <a:cxnLst/>
              <a:rect r="r" b="b" t="t" l="l"/>
              <a:pathLst>
                <a:path h="884501" w="880554">
                  <a:moveTo>
                    <a:pt x="440277" y="0"/>
                  </a:moveTo>
                  <a:cubicBezTo>
                    <a:pt x="683753" y="1089"/>
                    <a:pt x="880554" y="198772"/>
                    <a:pt x="880554" y="442251"/>
                  </a:cubicBezTo>
                  <a:cubicBezTo>
                    <a:pt x="880554" y="685729"/>
                    <a:pt x="683753" y="883412"/>
                    <a:pt x="440277" y="884501"/>
                  </a:cubicBezTo>
                  <a:cubicBezTo>
                    <a:pt x="196801" y="883412"/>
                    <a:pt x="0" y="685729"/>
                    <a:pt x="0" y="442251"/>
                  </a:cubicBezTo>
                  <a:cubicBezTo>
                    <a:pt x="0" y="198772"/>
                    <a:pt x="196801" y="1089"/>
                    <a:pt x="440277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963799" y="3701109"/>
            <a:ext cx="3086100" cy="3405233"/>
            <a:chOff x="0" y="0"/>
            <a:chExt cx="812800" cy="8968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40025" y="0"/>
              <a:ext cx="892850" cy="896851"/>
            </a:xfrm>
            <a:custGeom>
              <a:avLst/>
              <a:gdLst/>
              <a:ahLst/>
              <a:cxnLst/>
              <a:rect r="r" b="b" t="t" l="l"/>
              <a:pathLst>
                <a:path h="896851" w="892850">
                  <a:moveTo>
                    <a:pt x="446425" y="0"/>
                  </a:moveTo>
                  <a:cubicBezTo>
                    <a:pt x="693301" y="1104"/>
                    <a:pt x="892850" y="201547"/>
                    <a:pt x="892850" y="448426"/>
                  </a:cubicBezTo>
                  <a:cubicBezTo>
                    <a:pt x="892850" y="695304"/>
                    <a:pt x="693301" y="895747"/>
                    <a:pt x="446425" y="896851"/>
                  </a:cubicBezTo>
                  <a:cubicBezTo>
                    <a:pt x="199549" y="895747"/>
                    <a:pt x="0" y="695304"/>
                    <a:pt x="0" y="448426"/>
                  </a:cubicBezTo>
                  <a:cubicBezTo>
                    <a:pt x="0" y="201547"/>
                    <a:pt x="199549" y="1104"/>
                    <a:pt x="446425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61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2958" y="3748002"/>
            <a:ext cx="3086100" cy="3358340"/>
            <a:chOff x="0" y="0"/>
            <a:chExt cx="812800" cy="8845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33877" y="0"/>
              <a:ext cx="880554" cy="884501"/>
            </a:xfrm>
            <a:custGeom>
              <a:avLst/>
              <a:gdLst/>
              <a:ahLst/>
              <a:cxnLst/>
              <a:rect r="r" b="b" t="t" l="l"/>
              <a:pathLst>
                <a:path h="884501" w="880554">
                  <a:moveTo>
                    <a:pt x="440277" y="0"/>
                  </a:moveTo>
                  <a:cubicBezTo>
                    <a:pt x="683753" y="1089"/>
                    <a:pt x="880554" y="198772"/>
                    <a:pt x="880554" y="442251"/>
                  </a:cubicBezTo>
                  <a:cubicBezTo>
                    <a:pt x="880554" y="685729"/>
                    <a:pt x="683753" y="883412"/>
                    <a:pt x="440277" y="884501"/>
                  </a:cubicBezTo>
                  <a:cubicBezTo>
                    <a:pt x="196801" y="883412"/>
                    <a:pt x="0" y="685729"/>
                    <a:pt x="0" y="442251"/>
                  </a:cubicBezTo>
                  <a:cubicBezTo>
                    <a:pt x="0" y="198772"/>
                    <a:pt x="196801" y="1089"/>
                    <a:pt x="440277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73200" y="3748002"/>
            <a:ext cx="3086100" cy="3358340"/>
            <a:chOff x="0" y="0"/>
            <a:chExt cx="812800" cy="8845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3877" y="0"/>
              <a:ext cx="880554" cy="884501"/>
            </a:xfrm>
            <a:custGeom>
              <a:avLst/>
              <a:gdLst/>
              <a:ahLst/>
              <a:cxnLst/>
              <a:rect r="r" b="b" t="t" l="l"/>
              <a:pathLst>
                <a:path h="884501" w="880554">
                  <a:moveTo>
                    <a:pt x="440277" y="0"/>
                  </a:moveTo>
                  <a:cubicBezTo>
                    <a:pt x="683753" y="1089"/>
                    <a:pt x="880554" y="198772"/>
                    <a:pt x="880554" y="442251"/>
                  </a:cubicBezTo>
                  <a:cubicBezTo>
                    <a:pt x="880554" y="685729"/>
                    <a:pt x="683753" y="883412"/>
                    <a:pt x="440277" y="884501"/>
                  </a:cubicBezTo>
                  <a:cubicBezTo>
                    <a:pt x="196801" y="883412"/>
                    <a:pt x="0" y="685729"/>
                    <a:pt x="0" y="442251"/>
                  </a:cubicBezTo>
                  <a:cubicBezTo>
                    <a:pt x="0" y="198772"/>
                    <a:pt x="196801" y="1089"/>
                    <a:pt x="440277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299526" y="7235528"/>
            <a:ext cx="14556666" cy="2543175"/>
            <a:chOff x="0" y="0"/>
            <a:chExt cx="3833854" cy="66980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33854" cy="669807"/>
            </a:xfrm>
            <a:custGeom>
              <a:avLst/>
              <a:gdLst/>
              <a:ahLst/>
              <a:cxnLst/>
              <a:rect r="r" b="b" t="t" l="l"/>
              <a:pathLst>
                <a:path h="669807" w="3833854">
                  <a:moveTo>
                    <a:pt x="3833854" y="0"/>
                  </a:moveTo>
                  <a:lnTo>
                    <a:pt x="0" y="0"/>
                  </a:lnTo>
                  <a:lnTo>
                    <a:pt x="101600" y="334904"/>
                  </a:lnTo>
                  <a:lnTo>
                    <a:pt x="0" y="669807"/>
                  </a:lnTo>
                  <a:lnTo>
                    <a:pt x="3833854" y="669807"/>
                  </a:lnTo>
                  <a:lnTo>
                    <a:pt x="3732254" y="334904"/>
                  </a:lnTo>
                  <a:lnTo>
                    <a:pt x="3833854" y="0"/>
                  </a:ln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88900" y="-66675"/>
              <a:ext cx="635000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7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916509" y="537891"/>
            <a:ext cx="1477038" cy="1465960"/>
          </a:xfrm>
          <a:custGeom>
            <a:avLst/>
            <a:gdLst/>
            <a:ahLst/>
            <a:cxnLst/>
            <a:rect r="r" b="b" t="t" l="l"/>
            <a:pathLst>
              <a:path h="1465960" w="1477038">
                <a:moveTo>
                  <a:pt x="0" y="0"/>
                </a:moveTo>
                <a:lnTo>
                  <a:pt x="1477038" y="0"/>
                </a:lnTo>
                <a:lnTo>
                  <a:pt x="1477038" y="1465960"/>
                </a:lnTo>
                <a:lnTo>
                  <a:pt x="0" y="1465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91479" y="7110684"/>
            <a:ext cx="2808047" cy="2899665"/>
          </a:xfrm>
          <a:custGeom>
            <a:avLst/>
            <a:gdLst/>
            <a:ahLst/>
            <a:cxnLst/>
            <a:rect r="r" b="b" t="t" l="l"/>
            <a:pathLst>
              <a:path h="2899665" w="2808047">
                <a:moveTo>
                  <a:pt x="0" y="0"/>
                </a:moveTo>
                <a:lnTo>
                  <a:pt x="2808047" y="0"/>
                </a:lnTo>
                <a:lnTo>
                  <a:pt x="2808047" y="2899665"/>
                </a:lnTo>
                <a:lnTo>
                  <a:pt x="0" y="2899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1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421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9692958" y="4648229"/>
            <a:ext cx="3086100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</a:rPr>
              <a:t>Waiting for a  week or more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173200" y="4609303"/>
            <a:ext cx="3086100" cy="178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Potential data security breach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67336" y="1937176"/>
            <a:ext cx="10873674" cy="153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250">
                <a:solidFill>
                  <a:srgbClr val="FFFFFF"/>
                </a:solidFill>
                <a:latin typeface="Canva Sans Bold"/>
              </a:rPr>
              <a:t>CHALLENGES WE FACE WHILE OBTAINING SYNTHETIC  DATA</a:t>
            </a:r>
          </a:p>
          <a:p>
            <a:pPr algn="ctr">
              <a:lnSpc>
                <a:spcPts val="3149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Canva Sans Bold"/>
              </a:rPr>
              <a:t>(With Hazy Tool)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1236" y="4513291"/>
            <a:ext cx="3086100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</a:rPr>
              <a:t>Seeking Approval for sensitive data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003809" y="4513291"/>
            <a:ext cx="3046090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Canva Sans"/>
              </a:rPr>
              <a:t>Data transfer</a:t>
            </a:r>
            <a:r>
              <a:rPr lang="en-US" sz="3199">
                <a:solidFill>
                  <a:srgbClr val="FFFFFF"/>
                </a:solidFill>
                <a:latin typeface="Canva Sans"/>
              </a:rPr>
              <a:t>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Canva Sans"/>
              </a:rPr>
              <a:t>to an external platform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767336" y="7579272"/>
            <a:ext cx="13362882" cy="1268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>
                <a:solidFill>
                  <a:srgbClr val="FFFFFF"/>
                </a:solidFill>
                <a:latin typeface="Canva Sans"/>
              </a:rPr>
              <a:t>To overcome these setbacks, we can opt for better alternatives for generating synthetic data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350625"/>
            <a:chOff x="0" y="0"/>
            <a:chExt cx="6671512" cy="2316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1512" cy="2316725"/>
            </a:xfrm>
            <a:custGeom>
              <a:avLst/>
              <a:gdLst/>
              <a:ahLst/>
              <a:cxnLst/>
              <a:rect r="r" b="b" t="t" l="l"/>
              <a:pathLst>
                <a:path h="2316725" w="6671512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3992" y="471606"/>
            <a:ext cx="17400015" cy="5407413"/>
            <a:chOff x="0" y="0"/>
            <a:chExt cx="23200020" cy="7209884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26692" r="0" b="26692"/>
            <a:stretch>
              <a:fillRect/>
            </a:stretch>
          </p:blipFill>
          <p:spPr>
            <a:xfrm flipH="false" flipV="false">
              <a:off x="0" y="0"/>
              <a:ext cx="23200020" cy="7209884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43992" y="6608724"/>
            <a:ext cx="17400015" cy="3086100"/>
            <a:chOff x="0" y="0"/>
            <a:chExt cx="458272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82720" cy="812800"/>
            </a:xfrm>
            <a:custGeom>
              <a:avLst/>
              <a:gdLst/>
              <a:ahLst/>
              <a:cxnLst/>
              <a:rect r="r" b="b" t="t" l="l"/>
              <a:pathLst>
                <a:path h="812800" w="4582720">
                  <a:moveTo>
                    <a:pt x="22692" y="0"/>
                  </a:moveTo>
                  <a:lnTo>
                    <a:pt x="4560029" y="0"/>
                  </a:lnTo>
                  <a:cubicBezTo>
                    <a:pt x="4572561" y="0"/>
                    <a:pt x="4582720" y="10159"/>
                    <a:pt x="4582720" y="22692"/>
                  </a:cubicBezTo>
                  <a:lnTo>
                    <a:pt x="4582720" y="790108"/>
                  </a:lnTo>
                  <a:cubicBezTo>
                    <a:pt x="4582720" y="796126"/>
                    <a:pt x="4580330" y="801898"/>
                    <a:pt x="4576074" y="806154"/>
                  </a:cubicBezTo>
                  <a:cubicBezTo>
                    <a:pt x="4571819" y="810409"/>
                    <a:pt x="4566047" y="812800"/>
                    <a:pt x="4560029" y="812800"/>
                  </a:cubicBezTo>
                  <a:lnTo>
                    <a:pt x="22692" y="812800"/>
                  </a:lnTo>
                  <a:cubicBezTo>
                    <a:pt x="10159" y="812800"/>
                    <a:pt x="0" y="802641"/>
                    <a:pt x="0" y="790108"/>
                  </a:cubicBezTo>
                  <a:lnTo>
                    <a:pt x="0" y="22692"/>
                  </a:lnTo>
                  <a:cubicBezTo>
                    <a:pt x="0" y="10159"/>
                    <a:pt x="10159" y="0"/>
                    <a:pt x="22692" y="0"/>
                  </a:cubicBezTo>
                  <a:close/>
                </a:path>
              </a:pathLst>
            </a:custGeom>
            <a:solidFill>
              <a:srgbClr val="2B4A9D"/>
            </a:solidFill>
            <a:ln>
              <a:noFill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812800" cy="974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4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88716" y="7022655"/>
            <a:ext cx="14456755" cy="2417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73"/>
              </a:lnSpc>
            </a:pPr>
            <a:r>
              <a:rPr lang="en-US" sz="5623">
                <a:solidFill>
                  <a:srgbClr val="FFFFFF"/>
                </a:solidFill>
                <a:latin typeface="Arimo Bold"/>
              </a:rPr>
              <a:t>SYNTHETIC DATA VAULT (SDV)</a:t>
            </a:r>
          </a:p>
          <a:p>
            <a:pPr algn="ctr">
              <a:lnSpc>
                <a:spcPts val="5046"/>
              </a:lnSpc>
            </a:pPr>
            <a:r>
              <a:rPr lang="en-US" sz="3604">
                <a:solidFill>
                  <a:srgbClr val="FFFFFF"/>
                </a:solidFill>
                <a:latin typeface="Arimo Bold"/>
              </a:rPr>
              <a:t> One-stop shop for creating synthetic data</a:t>
            </a:r>
          </a:p>
          <a:p>
            <a:pPr algn="ctr">
              <a:lnSpc>
                <a:spcPts val="6074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421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6298" y="1346845"/>
            <a:ext cx="12026071" cy="8006705"/>
          </a:xfrm>
          <a:custGeom>
            <a:avLst/>
            <a:gdLst/>
            <a:ahLst/>
            <a:cxnLst/>
            <a:rect r="r" b="b" t="t" l="l"/>
            <a:pathLst>
              <a:path h="8006705" w="12026071">
                <a:moveTo>
                  <a:pt x="0" y="0"/>
                </a:moveTo>
                <a:lnTo>
                  <a:pt x="12026072" y="0"/>
                </a:lnTo>
                <a:lnTo>
                  <a:pt x="12026072" y="8006705"/>
                </a:lnTo>
                <a:lnTo>
                  <a:pt x="0" y="800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252370" y="218683"/>
            <a:ext cx="5035630" cy="9420397"/>
          </a:xfrm>
          <a:custGeom>
            <a:avLst/>
            <a:gdLst/>
            <a:ahLst/>
            <a:cxnLst/>
            <a:rect r="r" b="b" t="t" l="l"/>
            <a:pathLst>
              <a:path h="9420397" w="5035630">
                <a:moveTo>
                  <a:pt x="0" y="0"/>
                </a:moveTo>
                <a:lnTo>
                  <a:pt x="5035630" y="0"/>
                </a:lnTo>
                <a:lnTo>
                  <a:pt x="5035630" y="9420397"/>
                </a:lnTo>
                <a:lnTo>
                  <a:pt x="0" y="942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1399860"/>
            <a:ext cx="944117" cy="7894499"/>
            <a:chOff x="0" y="0"/>
            <a:chExt cx="248656" cy="2079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8656" cy="2079210"/>
            </a:xfrm>
            <a:custGeom>
              <a:avLst/>
              <a:gdLst/>
              <a:ahLst/>
              <a:cxnLst/>
              <a:rect r="r" b="b" t="t" l="l"/>
              <a:pathLst>
                <a:path h="2079210" w="248656">
                  <a:moveTo>
                    <a:pt x="124328" y="0"/>
                  </a:moveTo>
                  <a:lnTo>
                    <a:pt x="124328" y="0"/>
                  </a:lnTo>
                  <a:cubicBezTo>
                    <a:pt x="192993" y="0"/>
                    <a:pt x="248656" y="55664"/>
                    <a:pt x="248656" y="124328"/>
                  </a:cubicBezTo>
                  <a:lnTo>
                    <a:pt x="248656" y="1954881"/>
                  </a:lnTo>
                  <a:cubicBezTo>
                    <a:pt x="248656" y="2023546"/>
                    <a:pt x="192993" y="2079210"/>
                    <a:pt x="124328" y="2079210"/>
                  </a:cubicBezTo>
                  <a:lnTo>
                    <a:pt x="124328" y="2079210"/>
                  </a:lnTo>
                  <a:cubicBezTo>
                    <a:pt x="55664" y="2079210"/>
                    <a:pt x="0" y="2023546"/>
                    <a:pt x="0" y="1954881"/>
                  </a:cubicBezTo>
                  <a:lnTo>
                    <a:pt x="0" y="124328"/>
                  </a:lnTo>
                  <a:cubicBezTo>
                    <a:pt x="0" y="55664"/>
                    <a:pt x="55664" y="0"/>
                    <a:pt x="124328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088712" y="2035313"/>
            <a:ext cx="8301243" cy="655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0"/>
              </a:lnSpc>
              <a:spcBef>
                <a:spcPct val="0"/>
              </a:spcBef>
            </a:pPr>
            <a:r>
              <a:rPr lang="en-US" sz="3814">
                <a:solidFill>
                  <a:srgbClr val="35446D"/>
                </a:solidFill>
                <a:latin typeface="Canva Sans Bold Italics"/>
              </a:rPr>
              <a:t>Multiple machine learning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88712" y="6000750"/>
            <a:ext cx="7142836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35446D"/>
                </a:solidFill>
                <a:latin typeface="Canva Sans Bold Italics"/>
              </a:rPr>
              <a:t>Evaluate and visualize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7476" y="8115694"/>
            <a:ext cx="5485309" cy="65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3"/>
              </a:lnSpc>
              <a:spcBef>
                <a:spcPct val="0"/>
              </a:spcBef>
            </a:pPr>
            <a:r>
              <a:rPr lang="en-US" sz="3809">
                <a:solidFill>
                  <a:srgbClr val="35446D"/>
                </a:solidFill>
                <a:latin typeface="Canva Sans Bold Italics"/>
              </a:rPr>
              <a:t>Anonymization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90390" y="3563351"/>
            <a:ext cx="8465773" cy="1580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>
                <a:solidFill>
                  <a:srgbClr val="35446D"/>
                </a:solidFill>
                <a:latin typeface="Canva Sans Bold Italics"/>
              </a:rPr>
              <a:t>Generate synthetic data for  single table,</a:t>
            </a:r>
          </a:p>
          <a:p>
            <a:pPr algn="ctr">
              <a:lnSpc>
                <a:spcPts val="4255"/>
              </a:lnSpc>
            </a:pPr>
            <a:r>
              <a:rPr lang="en-US" sz="3039">
                <a:solidFill>
                  <a:srgbClr val="35446D"/>
                </a:solidFill>
                <a:latin typeface="Canva Sans Bold Italics"/>
              </a:rPr>
              <a:t> multiple connected table</a:t>
            </a:r>
          </a:p>
          <a:p>
            <a:pPr algn="ctr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35446D"/>
                </a:solidFill>
                <a:latin typeface="Canva Sans Bold Italics"/>
              </a:rPr>
              <a:t> or sequential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52370" y="3760795"/>
            <a:ext cx="4897844" cy="4302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13"/>
              </a:lnSpc>
            </a:pPr>
            <a:r>
              <a:rPr lang="en-US" sz="4366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4366">
                <a:solidFill>
                  <a:srgbClr val="000000"/>
                </a:solidFill>
                <a:latin typeface="Canva Sans Bold"/>
              </a:rPr>
              <a:t>What we provide:</a:t>
            </a:r>
          </a:p>
          <a:p>
            <a:pPr>
              <a:lnSpc>
                <a:spcPts val="933"/>
              </a:lnSpc>
            </a:pPr>
            <a:r>
              <a:rPr lang="en-US" sz="666">
                <a:solidFill>
                  <a:srgbClr val="000000"/>
                </a:solidFill>
                <a:latin typeface="Canva Sans Bold"/>
              </a:rPr>
              <a:t>                            </a:t>
            </a:r>
          </a:p>
          <a:p>
            <a:pPr marL="834820" indent="-417410" lvl="1">
              <a:lnSpc>
                <a:spcPts val="5413"/>
              </a:lnSpc>
              <a:buFont typeface="Arial"/>
              <a:buChar char="•"/>
            </a:pPr>
            <a:r>
              <a:rPr lang="en-US" sz="3866">
                <a:solidFill>
                  <a:srgbClr val="000000"/>
                </a:solidFill>
                <a:latin typeface="Canva Sans"/>
              </a:rPr>
              <a:t>Pre-Processing</a:t>
            </a:r>
          </a:p>
          <a:p>
            <a:pPr marL="834820" indent="-417410" lvl="1">
              <a:lnSpc>
                <a:spcPts val="5413"/>
              </a:lnSpc>
              <a:buFont typeface="Arial"/>
              <a:buChar char="•"/>
            </a:pPr>
            <a:r>
              <a:rPr lang="en-US" sz="3866">
                <a:solidFill>
                  <a:srgbClr val="000000"/>
                </a:solidFill>
                <a:latin typeface="Canva Sans"/>
              </a:rPr>
              <a:t>Data Adjustments</a:t>
            </a:r>
          </a:p>
          <a:p>
            <a:pPr marL="834820" indent="-417410" lvl="1">
              <a:lnSpc>
                <a:spcPts val="5413"/>
              </a:lnSpc>
              <a:buFont typeface="Arial"/>
              <a:buChar char="•"/>
            </a:pPr>
            <a:r>
              <a:rPr lang="en-US" sz="3866">
                <a:solidFill>
                  <a:srgbClr val="000000"/>
                </a:solidFill>
                <a:latin typeface="Canva Sans"/>
              </a:rPr>
              <a:t>Smooth UI</a:t>
            </a:r>
          </a:p>
          <a:p>
            <a:pPr marL="834820" indent="-417410" lvl="1">
              <a:lnSpc>
                <a:spcPts val="5413"/>
              </a:lnSpc>
              <a:buFont typeface="Arial"/>
              <a:buChar char="•"/>
            </a:pPr>
            <a:r>
              <a:rPr lang="en-US" sz="3866">
                <a:solidFill>
                  <a:srgbClr val="000000"/>
                </a:solidFill>
                <a:latin typeface="Canva Sans"/>
              </a:rPr>
              <a:t>Optimization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204" y="1968638"/>
            <a:ext cx="719708" cy="680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F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E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A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T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U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R</a:t>
            </a:r>
          </a:p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E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Poppins 1 Bold"/>
              </a:rPr>
              <a:t>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21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190" y="1859303"/>
            <a:ext cx="17277619" cy="7954614"/>
          </a:xfrm>
          <a:custGeom>
            <a:avLst/>
            <a:gdLst/>
            <a:ahLst/>
            <a:cxnLst/>
            <a:rect r="r" b="b" t="t" l="l"/>
            <a:pathLst>
              <a:path h="7954614" w="17277619">
                <a:moveTo>
                  <a:pt x="0" y="0"/>
                </a:moveTo>
                <a:lnTo>
                  <a:pt x="17277620" y="0"/>
                </a:lnTo>
                <a:lnTo>
                  <a:pt x="17277620" y="7954614"/>
                </a:lnTo>
                <a:lnTo>
                  <a:pt x="0" y="795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567" r="0" b="-195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79113" y="3041185"/>
            <a:ext cx="1925684" cy="1610353"/>
          </a:xfrm>
          <a:custGeom>
            <a:avLst/>
            <a:gdLst/>
            <a:ahLst/>
            <a:cxnLst/>
            <a:rect r="r" b="b" t="t" l="l"/>
            <a:pathLst>
              <a:path h="1610353" w="1925684">
                <a:moveTo>
                  <a:pt x="0" y="0"/>
                </a:moveTo>
                <a:lnTo>
                  <a:pt x="1925684" y="0"/>
                </a:lnTo>
                <a:lnTo>
                  <a:pt x="1925684" y="1610353"/>
                </a:lnTo>
                <a:lnTo>
                  <a:pt x="0" y="161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959787" y="6648688"/>
            <a:ext cx="3278621" cy="2704862"/>
          </a:xfrm>
          <a:custGeom>
            <a:avLst/>
            <a:gdLst/>
            <a:ahLst/>
            <a:cxnLst/>
            <a:rect r="r" b="b" t="t" l="l"/>
            <a:pathLst>
              <a:path h="2704862" w="3278621">
                <a:moveTo>
                  <a:pt x="3278621" y="0"/>
                </a:moveTo>
                <a:lnTo>
                  <a:pt x="0" y="0"/>
                </a:lnTo>
                <a:lnTo>
                  <a:pt x="0" y="2704862"/>
                </a:lnTo>
                <a:lnTo>
                  <a:pt x="3278621" y="2704862"/>
                </a:lnTo>
                <a:lnTo>
                  <a:pt x="32786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14194" y="1423232"/>
            <a:ext cx="3345106" cy="2759713"/>
          </a:xfrm>
          <a:custGeom>
            <a:avLst/>
            <a:gdLst/>
            <a:ahLst/>
            <a:cxnLst/>
            <a:rect r="r" b="b" t="t" l="l"/>
            <a:pathLst>
              <a:path h="2759713" w="3345106">
                <a:moveTo>
                  <a:pt x="0" y="0"/>
                </a:moveTo>
                <a:lnTo>
                  <a:pt x="3345106" y="0"/>
                </a:lnTo>
                <a:lnTo>
                  <a:pt x="3345106" y="2759713"/>
                </a:lnTo>
                <a:lnTo>
                  <a:pt x="0" y="2759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51786" y="7389813"/>
            <a:ext cx="2506022" cy="141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anva Sans"/>
              </a:rPr>
              <a:t>Exploring Synthetic Data Vault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350439" y="2803088"/>
            <a:ext cx="3382179" cy="2790298"/>
          </a:xfrm>
          <a:custGeom>
            <a:avLst/>
            <a:gdLst/>
            <a:ahLst/>
            <a:cxnLst/>
            <a:rect r="r" b="b" t="t" l="l"/>
            <a:pathLst>
              <a:path h="2790298" w="3382179">
                <a:moveTo>
                  <a:pt x="3382179" y="0"/>
                </a:moveTo>
                <a:lnTo>
                  <a:pt x="0" y="0"/>
                </a:lnTo>
                <a:lnTo>
                  <a:pt x="0" y="2790298"/>
                </a:lnTo>
                <a:lnTo>
                  <a:pt x="3382179" y="2790298"/>
                </a:lnTo>
                <a:lnTo>
                  <a:pt x="338217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52211" y="1981149"/>
            <a:ext cx="2925419" cy="151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4"/>
              </a:lnSpc>
              <a:spcBef>
                <a:spcPct val="0"/>
              </a:spcBef>
            </a:pPr>
            <a:r>
              <a:rPr lang="en-US" sz="2917">
                <a:solidFill>
                  <a:srgbClr val="FFFFFF"/>
                </a:solidFill>
                <a:latin typeface="Canva Sans"/>
              </a:rPr>
              <a:t>Directly connecting to the snowflake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5913" y="1133421"/>
            <a:ext cx="608671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OUR JOURNEY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21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8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884895" y="4651538"/>
            <a:ext cx="3388394" cy="2795425"/>
          </a:xfrm>
          <a:custGeom>
            <a:avLst/>
            <a:gdLst/>
            <a:ahLst/>
            <a:cxnLst/>
            <a:rect r="r" b="b" t="t" l="l"/>
            <a:pathLst>
              <a:path h="2795425" w="3388394">
                <a:moveTo>
                  <a:pt x="0" y="0"/>
                </a:moveTo>
                <a:lnTo>
                  <a:pt x="3388394" y="0"/>
                </a:lnTo>
                <a:lnTo>
                  <a:pt x="3388394" y="2795425"/>
                </a:lnTo>
                <a:lnTo>
                  <a:pt x="0" y="279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451484" y="5282299"/>
            <a:ext cx="2925419" cy="163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4"/>
              </a:lnSpc>
            </a:pPr>
            <a:r>
              <a:rPr lang="en-US" sz="3117">
                <a:solidFill>
                  <a:srgbClr val="FFFFFF"/>
                </a:solidFill>
                <a:latin typeface="Canva Sans"/>
              </a:rPr>
              <a:t>Single Table</a:t>
            </a:r>
          </a:p>
          <a:p>
            <a:pPr>
              <a:lnSpc>
                <a:spcPts val="4364"/>
              </a:lnSpc>
            </a:pPr>
            <a:r>
              <a:rPr lang="en-US" sz="3117">
                <a:solidFill>
                  <a:srgbClr val="FFFFFF"/>
                </a:solidFill>
                <a:latin typeface="Canva Sans"/>
              </a:rPr>
              <a:t>&gt; 1 table</a:t>
            </a:r>
          </a:p>
          <a:p>
            <a:pPr>
              <a:lnSpc>
                <a:spcPts val="4364"/>
              </a:lnSpc>
              <a:spcBef>
                <a:spcPct val="0"/>
              </a:spcBef>
            </a:pPr>
            <a:r>
              <a:rPr lang="en-US" sz="3117">
                <a:solidFill>
                  <a:srgbClr val="FFFFFF"/>
                </a:solidFill>
                <a:latin typeface="Canva Sans"/>
              </a:rPr>
              <a:t>&gt;Excel format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88518" y="2969291"/>
            <a:ext cx="2506022" cy="237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1"/>
              </a:lnSpc>
            </a:pPr>
            <a:r>
              <a:rPr lang="en-US" sz="2686">
                <a:solidFill>
                  <a:srgbClr val="FFFFFF"/>
                </a:solidFill>
                <a:latin typeface="Canva Sans"/>
              </a:rPr>
              <a:t>MULTIPLE TABLE</a:t>
            </a:r>
          </a:p>
          <a:p>
            <a:pPr>
              <a:lnSpc>
                <a:spcPts val="3761"/>
              </a:lnSpc>
            </a:pPr>
            <a:r>
              <a:rPr lang="en-US" sz="2686">
                <a:solidFill>
                  <a:srgbClr val="FFFFFF"/>
                </a:solidFill>
                <a:latin typeface="Canva Sans"/>
              </a:rPr>
              <a:t>&gt;5 table data</a:t>
            </a:r>
          </a:p>
          <a:p>
            <a:pPr>
              <a:lnSpc>
                <a:spcPts val="3761"/>
              </a:lnSpc>
              <a:spcBef>
                <a:spcPct val="0"/>
              </a:spcBef>
            </a:pPr>
            <a:r>
              <a:rPr lang="en-US" sz="2686">
                <a:solidFill>
                  <a:srgbClr val="FFFFFF"/>
                </a:solidFill>
                <a:latin typeface="Canva Sans"/>
              </a:rPr>
              <a:t>&gt;1 degree relationship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951351" y="2221264"/>
            <a:ext cx="1925684" cy="1610353"/>
          </a:xfrm>
          <a:custGeom>
            <a:avLst/>
            <a:gdLst/>
            <a:ahLst/>
            <a:cxnLst/>
            <a:rect r="r" b="b" t="t" l="l"/>
            <a:pathLst>
              <a:path h="1610353" w="1925684">
                <a:moveTo>
                  <a:pt x="0" y="0"/>
                </a:moveTo>
                <a:lnTo>
                  <a:pt x="1925685" y="0"/>
                </a:lnTo>
                <a:lnTo>
                  <a:pt x="1925685" y="1610354"/>
                </a:lnTo>
                <a:lnTo>
                  <a:pt x="0" y="1610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30407" y="7446963"/>
            <a:ext cx="1925684" cy="1610353"/>
          </a:xfrm>
          <a:custGeom>
            <a:avLst/>
            <a:gdLst/>
            <a:ahLst/>
            <a:cxnLst/>
            <a:rect r="r" b="b" t="t" l="l"/>
            <a:pathLst>
              <a:path h="1610353" w="1925684">
                <a:moveTo>
                  <a:pt x="0" y="0"/>
                </a:moveTo>
                <a:lnTo>
                  <a:pt x="1925684" y="0"/>
                </a:lnTo>
                <a:lnTo>
                  <a:pt x="1925684" y="1610354"/>
                </a:lnTo>
                <a:lnTo>
                  <a:pt x="0" y="1610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025667" y="5031433"/>
            <a:ext cx="1925684" cy="1610353"/>
          </a:xfrm>
          <a:custGeom>
            <a:avLst/>
            <a:gdLst/>
            <a:ahLst/>
            <a:cxnLst/>
            <a:rect r="r" b="b" t="t" l="l"/>
            <a:pathLst>
              <a:path h="1610353" w="1925684">
                <a:moveTo>
                  <a:pt x="0" y="0"/>
                </a:moveTo>
                <a:lnTo>
                  <a:pt x="1925684" y="0"/>
                </a:lnTo>
                <a:lnTo>
                  <a:pt x="1925684" y="1610353"/>
                </a:lnTo>
                <a:lnTo>
                  <a:pt x="0" y="161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78467" y="4691641"/>
            <a:ext cx="2568225" cy="2346716"/>
          </a:xfrm>
          <a:custGeom>
            <a:avLst/>
            <a:gdLst/>
            <a:ahLst/>
            <a:cxnLst/>
            <a:rect r="r" b="b" t="t" l="l"/>
            <a:pathLst>
              <a:path h="2346716" w="2568225">
                <a:moveTo>
                  <a:pt x="2568226" y="0"/>
                </a:moveTo>
                <a:lnTo>
                  <a:pt x="0" y="0"/>
                </a:lnTo>
                <a:lnTo>
                  <a:pt x="0" y="2346716"/>
                </a:lnTo>
                <a:lnTo>
                  <a:pt x="2568226" y="2346716"/>
                </a:lnTo>
                <a:lnTo>
                  <a:pt x="25682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447132"/>
            <a:ext cx="2513162" cy="998301"/>
          </a:xfrm>
          <a:custGeom>
            <a:avLst/>
            <a:gdLst/>
            <a:ahLst/>
            <a:cxnLst/>
            <a:rect r="r" b="b" t="t" l="l"/>
            <a:pathLst>
              <a:path h="998301" w="2513162">
                <a:moveTo>
                  <a:pt x="0" y="0"/>
                </a:moveTo>
                <a:lnTo>
                  <a:pt x="2513162" y="0"/>
                </a:lnTo>
                <a:lnTo>
                  <a:pt x="2513162" y="998302"/>
                </a:lnTo>
                <a:lnTo>
                  <a:pt x="0" y="998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930" r="0" b="-818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915728">
            <a:off x="4061157" y="5113676"/>
            <a:ext cx="4723804" cy="4706627"/>
          </a:xfrm>
          <a:custGeom>
            <a:avLst/>
            <a:gdLst/>
            <a:ahLst/>
            <a:cxnLst/>
            <a:rect r="r" b="b" t="t" l="l"/>
            <a:pathLst>
              <a:path h="4706627" w="4723804">
                <a:moveTo>
                  <a:pt x="0" y="0"/>
                </a:moveTo>
                <a:lnTo>
                  <a:pt x="4723804" y="0"/>
                </a:lnTo>
                <a:lnTo>
                  <a:pt x="4723804" y="4706627"/>
                </a:lnTo>
                <a:lnTo>
                  <a:pt x="0" y="4706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684998">
            <a:off x="8676662" y="3470729"/>
            <a:ext cx="2026364" cy="2018995"/>
          </a:xfrm>
          <a:custGeom>
            <a:avLst/>
            <a:gdLst/>
            <a:ahLst/>
            <a:cxnLst/>
            <a:rect r="r" b="b" t="t" l="l"/>
            <a:pathLst>
              <a:path h="2018995" w="2026364">
                <a:moveTo>
                  <a:pt x="2026364" y="2018995"/>
                </a:moveTo>
                <a:lnTo>
                  <a:pt x="0" y="2018995"/>
                </a:lnTo>
                <a:lnTo>
                  <a:pt x="0" y="0"/>
                </a:lnTo>
                <a:lnTo>
                  <a:pt x="2026364" y="0"/>
                </a:lnTo>
                <a:lnTo>
                  <a:pt x="2026364" y="201899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4628605">
            <a:off x="3214319" y="3143494"/>
            <a:ext cx="2186473" cy="2178522"/>
          </a:xfrm>
          <a:custGeom>
            <a:avLst/>
            <a:gdLst/>
            <a:ahLst/>
            <a:cxnLst/>
            <a:rect r="r" b="b" t="t" l="l"/>
            <a:pathLst>
              <a:path h="2178522" w="2186473">
                <a:moveTo>
                  <a:pt x="2186472" y="2178522"/>
                </a:moveTo>
                <a:lnTo>
                  <a:pt x="0" y="2178522"/>
                </a:lnTo>
                <a:lnTo>
                  <a:pt x="0" y="0"/>
                </a:lnTo>
                <a:lnTo>
                  <a:pt x="2186472" y="0"/>
                </a:lnTo>
                <a:lnTo>
                  <a:pt x="2186472" y="21785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06617" y="-1374799"/>
            <a:ext cx="4837903" cy="12459384"/>
            <a:chOff x="0" y="0"/>
            <a:chExt cx="1274180" cy="3281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74180" cy="3281484"/>
            </a:xfrm>
            <a:custGeom>
              <a:avLst/>
              <a:gdLst/>
              <a:ahLst/>
              <a:cxnLst/>
              <a:rect r="r" b="b" t="t" l="l"/>
              <a:pathLst>
                <a:path h="3281484" w="1274180">
                  <a:moveTo>
                    <a:pt x="81613" y="0"/>
                  </a:moveTo>
                  <a:lnTo>
                    <a:pt x="1192567" y="0"/>
                  </a:lnTo>
                  <a:cubicBezTo>
                    <a:pt x="1237641" y="0"/>
                    <a:pt x="1274180" y="36540"/>
                    <a:pt x="1274180" y="81613"/>
                  </a:cubicBezTo>
                  <a:lnTo>
                    <a:pt x="1274180" y="3199870"/>
                  </a:lnTo>
                  <a:cubicBezTo>
                    <a:pt x="1274180" y="3244944"/>
                    <a:pt x="1237641" y="3281484"/>
                    <a:pt x="1192567" y="3281484"/>
                  </a:cubicBezTo>
                  <a:lnTo>
                    <a:pt x="81613" y="3281484"/>
                  </a:lnTo>
                  <a:cubicBezTo>
                    <a:pt x="36540" y="3281484"/>
                    <a:pt x="0" y="3244944"/>
                    <a:pt x="0" y="3199870"/>
                  </a:cubicBezTo>
                  <a:lnTo>
                    <a:pt x="0" y="81613"/>
                  </a:lnTo>
                  <a:cubicBezTo>
                    <a:pt x="0" y="36540"/>
                    <a:pt x="36540" y="0"/>
                    <a:pt x="8161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402178" y="2867403"/>
            <a:ext cx="3334224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Data pre-processing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0107" y="2992654"/>
            <a:ext cx="1784945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A Single 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Excel file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672" y="7409840"/>
            <a:ext cx="3322524" cy="1661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An Excel file of 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Synthesized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94897" y="6424576"/>
            <a:ext cx="2743046" cy="195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A20E20"/>
                </a:solidFill>
                <a:latin typeface="Canva Sans Bold"/>
              </a:rPr>
              <a:t>Gaussian </a:t>
            </a:r>
          </a:p>
          <a:p>
            <a:pPr algn="ctr">
              <a:lnSpc>
                <a:spcPts val="5276"/>
              </a:lnSpc>
            </a:pPr>
            <a:r>
              <a:rPr lang="en-US" sz="3768">
                <a:solidFill>
                  <a:srgbClr val="A20E20"/>
                </a:solidFill>
                <a:latin typeface="Canva Sans Bold"/>
              </a:rPr>
              <a:t>Copula </a:t>
            </a:r>
          </a:p>
          <a:p>
            <a:pPr algn="ctr">
              <a:lnSpc>
                <a:spcPts val="5276"/>
              </a:lnSpc>
              <a:spcBef>
                <a:spcPct val="0"/>
              </a:spcBef>
            </a:pPr>
            <a:r>
              <a:rPr lang="en-US" sz="3768">
                <a:solidFill>
                  <a:srgbClr val="A20E20"/>
                </a:solidFill>
                <a:latin typeface="Canva Sans Bold"/>
              </a:rPr>
              <a:t>Synthesizer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50276" y="3202786"/>
            <a:ext cx="1906885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A20E20"/>
                </a:solidFill>
                <a:latin typeface="Canva Sans Bold"/>
              </a:rPr>
              <a:t>Metadata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9537" y="1318613"/>
            <a:ext cx="8183276" cy="89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5271FF"/>
                </a:solidFill>
                <a:latin typeface="Poppins 2 Ultra-Bold"/>
              </a:rPr>
              <a:t>SINGLE TABLE DATA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-417706" y="9353550"/>
            <a:ext cx="19123412" cy="1028700"/>
            <a:chOff x="0" y="0"/>
            <a:chExt cx="5036619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36619" cy="270933"/>
            </a:xfrm>
            <a:custGeom>
              <a:avLst/>
              <a:gdLst/>
              <a:ahLst/>
              <a:cxnLst/>
              <a:rect r="r" b="b" t="t" l="l"/>
              <a:pathLst>
                <a:path h="270933" w="5036619">
                  <a:moveTo>
                    <a:pt x="20647" y="0"/>
                  </a:moveTo>
                  <a:lnTo>
                    <a:pt x="5015972" y="0"/>
                  </a:lnTo>
                  <a:cubicBezTo>
                    <a:pt x="5027375" y="0"/>
                    <a:pt x="5036619" y="9244"/>
                    <a:pt x="5036619" y="20647"/>
                  </a:cubicBezTo>
                  <a:lnTo>
                    <a:pt x="5036619" y="250287"/>
                  </a:lnTo>
                  <a:cubicBezTo>
                    <a:pt x="5036619" y="255762"/>
                    <a:pt x="5034443" y="261014"/>
                    <a:pt x="5030571" y="264886"/>
                  </a:cubicBezTo>
                  <a:cubicBezTo>
                    <a:pt x="5026699" y="268758"/>
                    <a:pt x="5021448" y="270933"/>
                    <a:pt x="5015972" y="270933"/>
                  </a:cubicBezTo>
                  <a:lnTo>
                    <a:pt x="20647" y="270933"/>
                  </a:lnTo>
                  <a:cubicBezTo>
                    <a:pt x="9244" y="270933"/>
                    <a:pt x="0" y="261689"/>
                    <a:pt x="0" y="250287"/>
                  </a:cubicBezTo>
                  <a:lnTo>
                    <a:pt x="0" y="20647"/>
                  </a:lnTo>
                  <a:cubicBezTo>
                    <a:pt x="0" y="9244"/>
                    <a:pt x="9244" y="0"/>
                    <a:pt x="20647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D5D8DF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483133" y="9590210"/>
            <a:ext cx="1994497" cy="555380"/>
          </a:xfrm>
          <a:custGeom>
            <a:avLst/>
            <a:gdLst/>
            <a:ahLst/>
            <a:cxnLst/>
            <a:rect r="r" b="b" t="t" l="l"/>
            <a:pathLst>
              <a:path h="555380" w="1994497">
                <a:moveTo>
                  <a:pt x="0" y="0"/>
                </a:moveTo>
                <a:lnTo>
                  <a:pt x="1994496" y="0"/>
                </a:lnTo>
                <a:lnTo>
                  <a:pt x="1994496" y="555380"/>
                </a:lnTo>
                <a:lnTo>
                  <a:pt x="0" y="5553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421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21893" y="9687351"/>
            <a:ext cx="1013614" cy="322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1"/>
              </a:lnSpc>
              <a:spcBef>
                <a:spcPct val="0"/>
              </a:spcBef>
            </a:pPr>
            <a:r>
              <a:rPr lang="en-US" sz="1908">
                <a:solidFill>
                  <a:srgbClr val="000000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DAFptY0vHR4</dc:identifier>
  <dcterms:modified xsi:type="dcterms:W3CDTF">2011-08-01T06:04:30Z</dcterms:modified>
  <cp:revision>1</cp:revision>
  <dc:title>Elegant and Professional Company Business Proposal Presentation</dc:title>
</cp:coreProperties>
</file>